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334" r:id="rId3"/>
    <p:sldId id="304" r:id="rId4"/>
    <p:sldId id="319" r:id="rId5"/>
    <p:sldId id="337" r:id="rId6"/>
    <p:sldId id="336" r:id="rId7"/>
    <p:sldId id="329" r:id="rId8"/>
    <p:sldId id="320" r:id="rId9"/>
    <p:sldId id="280" r:id="rId10"/>
    <p:sldId id="307" r:id="rId11"/>
    <p:sldId id="302" r:id="rId12"/>
    <p:sldId id="331" r:id="rId13"/>
  </p:sldIdLst>
  <p:sldSz cx="12192000" cy="6858000"/>
  <p:notesSz cx="6724650" cy="97742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FIN" initials="MFIN" lastIdx="2" clrIdx="0">
    <p:extLst>
      <p:ext uri="{19B8F6BF-5375-455C-9EA6-DF929625EA0E}">
        <p15:presenceInfo xmlns:p15="http://schemas.microsoft.com/office/powerpoint/2012/main" userId="M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00"/>
    <a:srgbClr val="B05400"/>
    <a:srgbClr val="A47100"/>
    <a:srgbClr val="002060"/>
    <a:srgbClr val="000C52"/>
    <a:srgbClr val="A42B3A"/>
    <a:srgbClr val="9C2F3B"/>
    <a:srgbClr val="FF6D6D"/>
    <a:srgbClr val="FF9797"/>
    <a:srgbClr val="F7D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1C698-2801-4A40-85D9-378E1AE0CE2C}" v="2" dt="2024-02-13T06:48:44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Soldo" userId="9bc8ff81-c0b9-45bb-8f09-a88223e3d42a" providerId="ADAL" clId="{41E551ED-F034-4EF4-9665-A16EAA082084}"/>
    <pc:docChg chg="undo custSel modSld">
      <pc:chgData name="Gordana Soldo" userId="9bc8ff81-c0b9-45bb-8f09-a88223e3d42a" providerId="ADAL" clId="{41E551ED-F034-4EF4-9665-A16EAA082084}" dt="2024-02-12T08:01:27.270" v="38" actId="1076"/>
      <pc:docMkLst>
        <pc:docMk/>
      </pc:docMkLst>
      <pc:sldChg chg="addSp modSp mod">
        <pc:chgData name="Gordana Soldo" userId="9bc8ff81-c0b9-45bb-8f09-a88223e3d42a" providerId="ADAL" clId="{41E551ED-F034-4EF4-9665-A16EAA082084}" dt="2024-02-12T08:01:27.270" v="38" actId="1076"/>
        <pc:sldMkLst>
          <pc:docMk/>
          <pc:sldMk cId="1350976263" sldId="295"/>
        </pc:sldMkLst>
        <pc:picChg chg="add mod">
          <ac:chgData name="Gordana Soldo" userId="9bc8ff81-c0b9-45bb-8f09-a88223e3d42a" providerId="ADAL" clId="{41E551ED-F034-4EF4-9665-A16EAA082084}" dt="2024-02-12T08:01:27.270" v="38" actId="1076"/>
          <ac:picMkLst>
            <pc:docMk/>
            <pc:sldMk cId="1350976263" sldId="295"/>
            <ac:picMk id="6" creationId="{B929ACAC-D80B-C1E2-5281-4E9C62034726}"/>
          </ac:picMkLst>
        </pc:picChg>
      </pc:sldChg>
      <pc:sldChg chg="addSp modSp mod">
        <pc:chgData name="Gordana Soldo" userId="9bc8ff81-c0b9-45bb-8f09-a88223e3d42a" providerId="ADAL" clId="{41E551ED-F034-4EF4-9665-A16EAA082084}" dt="2024-02-12T08:01:11.379" v="35" actId="1076"/>
        <pc:sldMkLst>
          <pc:docMk/>
          <pc:sldMk cId="985936157" sldId="297"/>
        </pc:sldMkLst>
        <pc:spChg chg="mod">
          <ac:chgData name="Gordana Soldo" userId="9bc8ff81-c0b9-45bb-8f09-a88223e3d42a" providerId="ADAL" clId="{41E551ED-F034-4EF4-9665-A16EAA082084}" dt="2024-02-12T08:01:03.673" v="32" actId="20577"/>
          <ac:spMkLst>
            <pc:docMk/>
            <pc:sldMk cId="985936157" sldId="297"/>
            <ac:spMk id="2" creationId="{00000000-0000-0000-0000-000000000000}"/>
          </ac:spMkLst>
        </pc:spChg>
        <pc:grpChg chg="mod">
          <ac:chgData name="Gordana Soldo" userId="9bc8ff81-c0b9-45bb-8f09-a88223e3d42a" providerId="ADAL" clId="{41E551ED-F034-4EF4-9665-A16EAA082084}" dt="2024-02-12T08:00:40.279" v="2" actId="1076"/>
          <ac:grpSpMkLst>
            <pc:docMk/>
            <pc:sldMk cId="985936157" sldId="297"/>
            <ac:grpSpMk id="53" creationId="{9A7BE4F4-08B6-40EA-9097-A7040E69EF05}"/>
          </ac:grpSpMkLst>
        </pc:grpChg>
        <pc:picChg chg="add mod">
          <ac:chgData name="Gordana Soldo" userId="9bc8ff81-c0b9-45bb-8f09-a88223e3d42a" providerId="ADAL" clId="{41E551ED-F034-4EF4-9665-A16EAA082084}" dt="2024-02-12T08:01:11.379" v="35" actId="1076"/>
          <ac:picMkLst>
            <pc:docMk/>
            <pc:sldMk cId="985936157" sldId="297"/>
            <ac:picMk id="8" creationId="{518EA632-FC2D-D1D1-681A-A0E820E22183}"/>
          </ac:picMkLst>
        </pc:picChg>
      </pc:sldChg>
    </pc:docChg>
  </pc:docChgLst>
  <pc:docChgLst>
    <pc:chgData name="Vera Fistrić" userId="f5c6bf6b-c3fa-4263-9c25-3e2dca8640e3" providerId="ADAL" clId="{64A1C698-2801-4A40-85D9-378E1AE0CE2C}"/>
    <pc:docChg chg="modSld">
      <pc:chgData name="Vera Fistrić" userId="f5c6bf6b-c3fa-4263-9c25-3e2dca8640e3" providerId="ADAL" clId="{64A1C698-2801-4A40-85D9-378E1AE0CE2C}" dt="2024-02-13T06:49:01.072" v="4" actId="6549"/>
      <pc:docMkLst>
        <pc:docMk/>
      </pc:docMkLst>
      <pc:sldChg chg="modSp mod">
        <pc:chgData name="Vera Fistrić" userId="f5c6bf6b-c3fa-4263-9c25-3e2dca8640e3" providerId="ADAL" clId="{64A1C698-2801-4A40-85D9-378E1AE0CE2C}" dt="2024-02-13T06:49:01.072" v="4" actId="6549"/>
        <pc:sldMkLst>
          <pc:docMk/>
          <pc:sldMk cId="1778270302" sldId="305"/>
        </pc:sldMkLst>
        <pc:spChg chg="mod">
          <ac:chgData name="Vera Fistrić" userId="f5c6bf6b-c3fa-4263-9c25-3e2dca8640e3" providerId="ADAL" clId="{64A1C698-2801-4A40-85D9-378E1AE0CE2C}" dt="2024-02-13T06:49:01.072" v="4" actId="6549"/>
          <ac:spMkLst>
            <pc:docMk/>
            <pc:sldMk cId="1778270302" sldId="305"/>
            <ac:spMk id="4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3419-388D-4F42-8901-AF50C1DC1F6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280BCF-05B7-4397-A150-87AF449D0C80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dirty="0" smtClean="0">
              <a:latin typeface="+mn-lt"/>
              <a:cs typeface="Arial" panose="020B0604020202020204" pitchFamily="34" charset="0"/>
            </a:rPr>
            <a:t>Imatelji Trezorskih zapisa oznake </a:t>
          </a:r>
          <a:r>
            <a:rPr lang="hr-HR" sz="1900" u="sng" dirty="0" smtClean="0">
              <a:latin typeface="+mn-lt"/>
              <a:cs typeface="Arial" panose="020B0604020202020204" pitchFamily="34" charset="0"/>
            </a:rPr>
            <a:t>RHMF-T-451B upisanih u rujnu 2024.</a:t>
          </a:r>
          <a:endParaRPr lang="hr-HR" sz="1900" u="sng" dirty="0">
            <a:latin typeface="+mn-lt"/>
            <a:cs typeface="Arial" panose="020B0604020202020204" pitchFamily="34" charset="0"/>
          </a:endParaRPr>
        </a:p>
      </dgm:t>
    </dgm:pt>
    <dgm:pt modelId="{F02EA534-63B7-4940-AEA9-15278DADAF33}" type="parTrans" cxnId="{284E5989-E969-4D63-BC7A-6F5F7D4BB743}">
      <dgm:prSet/>
      <dgm:spPr/>
      <dgm:t>
        <a:bodyPr/>
        <a:lstStyle/>
        <a:p>
          <a:endParaRPr lang="hr-HR"/>
        </a:p>
      </dgm:t>
    </dgm:pt>
    <dgm:pt modelId="{68F09F7F-62A0-479F-8A8B-89250BA506E6}" type="sibTrans" cxnId="{284E5989-E969-4D63-BC7A-6F5F7D4BB74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96ABF956-00EE-437B-81D2-87EC18E606C9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dirty="0" smtClean="0">
              <a:latin typeface="+mn-lt"/>
              <a:cs typeface="Arial" panose="020B0604020202020204" pitchFamily="34" charset="0"/>
            </a:rPr>
            <a:t>Tijekom razdoblja upisa od 9. – 16. prosinca 2024.</a:t>
          </a:r>
          <a:endParaRPr lang="hr-HR" sz="1900" dirty="0">
            <a:latin typeface="+mn-lt"/>
            <a:cs typeface="Arial" panose="020B0604020202020204" pitchFamily="34" charset="0"/>
          </a:endParaRPr>
        </a:p>
      </dgm:t>
    </dgm:pt>
    <dgm:pt modelId="{55A3EFB0-2886-4070-83BC-D8CE5EF2074C}" type="parTrans" cxnId="{A3F1FC3F-A022-4851-BD5E-5B0EC9B96DDA}">
      <dgm:prSet/>
      <dgm:spPr/>
      <dgm:t>
        <a:bodyPr/>
        <a:lstStyle/>
        <a:p>
          <a:endParaRPr lang="hr-HR"/>
        </a:p>
      </dgm:t>
    </dgm:pt>
    <dgm:pt modelId="{8C9290D9-36B8-4D07-9BE1-68BBFBC90D74}" type="sibTrans" cxnId="{A3F1FC3F-A022-4851-BD5E-5B0EC9B96DD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77C9DB39-6C88-4994-99AF-ABE755BC3C8F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b="0" dirty="0" smtClean="0">
              <a:latin typeface="+mn-lt"/>
              <a:cs typeface="Arial" panose="020B0604020202020204" pitchFamily="34" charset="0"/>
            </a:rPr>
            <a:t>Ponudu za upis nove emisije Trezorskih zapisa oznake</a:t>
          </a:r>
        </a:p>
        <a:p>
          <a:r>
            <a:rPr lang="hr-HR" sz="1900" b="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900" b="0" u="sng" dirty="0" smtClean="0">
              <a:latin typeface="+mn-lt"/>
              <a:cs typeface="Arial" panose="020B0604020202020204" pitchFamily="34" charset="0"/>
            </a:rPr>
            <a:t>RHMF-T-512N</a:t>
          </a:r>
        </a:p>
        <a:p>
          <a:r>
            <a:rPr lang="hr-HR" sz="1900" b="0" u="none" dirty="0" smtClean="0">
              <a:latin typeface="+mn-lt"/>
              <a:cs typeface="Arial" panose="020B0604020202020204" pitchFamily="34" charset="0"/>
            </a:rPr>
            <a:t> mogu podmiriti</a:t>
          </a:r>
          <a:endParaRPr lang="hr-HR" sz="1900" b="0" u="none" dirty="0">
            <a:latin typeface="+mn-lt"/>
            <a:cs typeface="Arial" panose="020B0604020202020204" pitchFamily="34" charset="0"/>
          </a:endParaRPr>
        </a:p>
      </dgm:t>
    </dgm:pt>
    <dgm:pt modelId="{785B2F40-4C57-4992-8290-590B396836D1}" type="parTrans" cxnId="{16C6C569-1710-41F8-A9A6-1E29A8E32667}">
      <dgm:prSet/>
      <dgm:spPr/>
      <dgm:t>
        <a:bodyPr/>
        <a:lstStyle/>
        <a:p>
          <a:endParaRPr lang="hr-HR"/>
        </a:p>
      </dgm:t>
    </dgm:pt>
    <dgm:pt modelId="{A7B32B98-4CBC-4ABE-80FA-2015BD3D87A7}" type="sibTrans" cxnId="{16C6C569-1710-41F8-A9A6-1E29A8E3266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DD158B4D-374D-4516-9F89-2D86BC4DA1C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u="sng" dirty="0" smtClean="0">
              <a:latin typeface="+mn-lt"/>
              <a:cs typeface="Arial" panose="020B0604020202020204" pitchFamily="34" charset="0"/>
            </a:rPr>
            <a:t>REINVESTIRANJEM iznosa koji dospijeva 19. prosinca 2024.</a:t>
          </a:r>
        </a:p>
        <a:p>
          <a:r>
            <a:rPr lang="hr-HR" sz="1900" dirty="0" smtClean="0">
              <a:latin typeface="+mn-lt"/>
              <a:cs typeface="Arial" panose="020B0604020202020204" pitchFamily="34" charset="0"/>
            </a:rPr>
            <a:t>(korištenjem raspoloživih sredstava na računu </a:t>
          </a:r>
          <a:r>
            <a:rPr lang="hr-HR" sz="1900" dirty="0" err="1" smtClean="0">
              <a:latin typeface="+mn-lt"/>
              <a:cs typeface="Arial" panose="020B0604020202020204" pitchFamily="34" charset="0"/>
            </a:rPr>
            <a:t>Ulagatelja</a:t>
          </a:r>
          <a:r>
            <a:rPr lang="hr-HR" sz="1900" dirty="0" smtClean="0">
              <a:latin typeface="+mn-lt"/>
              <a:cs typeface="Arial" panose="020B0604020202020204" pitchFamily="34" charset="0"/>
            </a:rPr>
            <a:t> u SKDD-u)</a:t>
          </a:r>
          <a:endParaRPr lang="hr-HR" sz="1900" dirty="0">
            <a:latin typeface="+mn-lt"/>
            <a:cs typeface="Arial" panose="020B0604020202020204" pitchFamily="34" charset="0"/>
          </a:endParaRPr>
        </a:p>
      </dgm:t>
    </dgm:pt>
    <dgm:pt modelId="{3D9A5FC7-B02E-4B8A-B68A-87272CDDCE1F}" type="parTrans" cxnId="{782A4F5D-81C6-4D6B-9039-9A130AB55711}">
      <dgm:prSet/>
      <dgm:spPr/>
      <dgm:t>
        <a:bodyPr/>
        <a:lstStyle/>
        <a:p>
          <a:endParaRPr lang="hr-HR"/>
        </a:p>
      </dgm:t>
    </dgm:pt>
    <dgm:pt modelId="{C8DA443D-C8CD-45A0-AA5C-9205487C6106}" type="sibTrans" cxnId="{782A4F5D-81C6-4D6B-9039-9A130AB55711}">
      <dgm:prSet/>
      <dgm:spPr/>
      <dgm:t>
        <a:bodyPr/>
        <a:lstStyle/>
        <a:p>
          <a:endParaRPr lang="hr-HR"/>
        </a:p>
      </dgm:t>
    </dgm:pt>
    <dgm:pt modelId="{B630638C-5269-4CF2-A614-77DEBC3B4504}" type="pres">
      <dgm:prSet presAssocID="{EDD43419-388D-4F42-8901-AF50C1DC1F6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C5726CE-B194-4255-B6D0-74A6EAF8A587}" type="pres">
      <dgm:prSet presAssocID="{AD280BCF-05B7-4397-A150-87AF449D0C80}" presName="node" presStyleLbl="node1" presStyleIdx="0" presStyleCnt="4" custScaleX="28286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5B8472-E615-4D6F-9FAF-44C68C791192}" type="pres">
      <dgm:prSet presAssocID="{68F09F7F-62A0-479F-8A8B-89250BA506E6}" presName="sibTrans" presStyleLbl="sibTrans2D1" presStyleIdx="0" presStyleCnt="3"/>
      <dgm:spPr/>
      <dgm:t>
        <a:bodyPr/>
        <a:lstStyle/>
        <a:p>
          <a:endParaRPr lang="hr-HR"/>
        </a:p>
      </dgm:t>
    </dgm:pt>
    <dgm:pt modelId="{B6DA70AD-D85D-4DA9-BD3C-9486F2041499}" type="pres">
      <dgm:prSet presAssocID="{68F09F7F-62A0-479F-8A8B-89250BA506E6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2885B676-4759-4758-89D7-E37F05105A49}" type="pres">
      <dgm:prSet presAssocID="{96ABF956-00EE-437B-81D2-87EC18E606C9}" presName="node" presStyleLbl="node1" presStyleIdx="1" presStyleCnt="4" custScaleX="2055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E75959-E606-4FE8-A632-EDE5DBACFB3F}" type="pres">
      <dgm:prSet presAssocID="{8C9290D9-36B8-4D07-9BE1-68BBFBC90D74}" presName="sibTrans" presStyleLbl="sibTrans2D1" presStyleIdx="1" presStyleCnt="3"/>
      <dgm:spPr/>
      <dgm:t>
        <a:bodyPr/>
        <a:lstStyle/>
        <a:p>
          <a:endParaRPr lang="hr-HR"/>
        </a:p>
      </dgm:t>
    </dgm:pt>
    <dgm:pt modelId="{3CB54E92-2DCF-4123-99B6-98944171F713}" type="pres">
      <dgm:prSet presAssocID="{8C9290D9-36B8-4D07-9BE1-68BBFBC90D74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F2258A0B-A994-4973-B13E-D7D634F13F99}" type="pres">
      <dgm:prSet presAssocID="{77C9DB39-6C88-4994-99AF-ABE755BC3C8F}" presName="node" presStyleLbl="node1" presStyleIdx="2" presStyleCnt="4" custScaleX="205563" custScaleY="1819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057A37-BA5F-4FE0-BFBD-F4448B92DAB5}" type="pres">
      <dgm:prSet presAssocID="{A7B32B98-4CBC-4ABE-80FA-2015BD3D87A7}" presName="sibTrans" presStyleLbl="sibTrans2D1" presStyleIdx="2" presStyleCnt="3" custAng="0" custLinFactNeighborX="2871" custLinFactNeighborY="7178"/>
      <dgm:spPr/>
      <dgm:t>
        <a:bodyPr/>
        <a:lstStyle/>
        <a:p>
          <a:endParaRPr lang="hr-HR"/>
        </a:p>
      </dgm:t>
    </dgm:pt>
    <dgm:pt modelId="{3AC0D30E-E54D-4CAF-80EE-980D6BE15906}" type="pres">
      <dgm:prSet presAssocID="{A7B32B98-4CBC-4ABE-80FA-2015BD3D87A7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F0F40692-3593-44DE-834F-D3B992DD6C2F}" type="pres">
      <dgm:prSet presAssocID="{DD158B4D-374D-4516-9F89-2D86BC4DA1C3}" presName="node" presStyleLbl="node1" presStyleIdx="3" presStyleCnt="4" custScaleX="209056" custScaleY="96705" custLinFactNeighborX="806" custLinFactNeighborY="25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0BDFF8-B9A2-4D15-9465-7C915D193AA8}" type="presOf" srcId="{A7B32B98-4CBC-4ABE-80FA-2015BD3D87A7}" destId="{AA057A37-BA5F-4FE0-BFBD-F4448B92DAB5}" srcOrd="0" destOrd="0" presId="urn:microsoft.com/office/officeart/2005/8/layout/process2"/>
    <dgm:cxn modelId="{782A4F5D-81C6-4D6B-9039-9A130AB55711}" srcId="{EDD43419-388D-4F42-8901-AF50C1DC1F6E}" destId="{DD158B4D-374D-4516-9F89-2D86BC4DA1C3}" srcOrd="3" destOrd="0" parTransId="{3D9A5FC7-B02E-4B8A-B68A-87272CDDCE1F}" sibTransId="{C8DA443D-C8CD-45A0-AA5C-9205487C6106}"/>
    <dgm:cxn modelId="{159AEAA1-3537-4CF4-9047-A1C878CA085E}" type="presOf" srcId="{A7B32B98-4CBC-4ABE-80FA-2015BD3D87A7}" destId="{3AC0D30E-E54D-4CAF-80EE-980D6BE15906}" srcOrd="1" destOrd="0" presId="urn:microsoft.com/office/officeart/2005/8/layout/process2"/>
    <dgm:cxn modelId="{E0A00E4D-515B-459F-ACEA-DB04761CCB7F}" type="presOf" srcId="{AD280BCF-05B7-4397-A150-87AF449D0C80}" destId="{1C5726CE-B194-4255-B6D0-74A6EAF8A587}" srcOrd="0" destOrd="0" presId="urn:microsoft.com/office/officeart/2005/8/layout/process2"/>
    <dgm:cxn modelId="{B34D7AB8-2763-43CB-9508-958D300D6CE3}" type="presOf" srcId="{96ABF956-00EE-437B-81D2-87EC18E606C9}" destId="{2885B676-4759-4758-89D7-E37F05105A49}" srcOrd="0" destOrd="0" presId="urn:microsoft.com/office/officeart/2005/8/layout/process2"/>
    <dgm:cxn modelId="{812B1FD6-36F9-4B67-A164-49F6C83BE454}" type="presOf" srcId="{DD158B4D-374D-4516-9F89-2D86BC4DA1C3}" destId="{F0F40692-3593-44DE-834F-D3B992DD6C2F}" srcOrd="0" destOrd="0" presId="urn:microsoft.com/office/officeart/2005/8/layout/process2"/>
    <dgm:cxn modelId="{181905AA-25D9-436F-8E00-415C82080505}" type="presOf" srcId="{68F09F7F-62A0-479F-8A8B-89250BA506E6}" destId="{ED5B8472-E615-4D6F-9FAF-44C68C791192}" srcOrd="0" destOrd="0" presId="urn:microsoft.com/office/officeart/2005/8/layout/process2"/>
    <dgm:cxn modelId="{16C6C569-1710-41F8-A9A6-1E29A8E32667}" srcId="{EDD43419-388D-4F42-8901-AF50C1DC1F6E}" destId="{77C9DB39-6C88-4994-99AF-ABE755BC3C8F}" srcOrd="2" destOrd="0" parTransId="{785B2F40-4C57-4992-8290-590B396836D1}" sibTransId="{A7B32B98-4CBC-4ABE-80FA-2015BD3D87A7}"/>
    <dgm:cxn modelId="{A3F1FC3F-A022-4851-BD5E-5B0EC9B96DDA}" srcId="{EDD43419-388D-4F42-8901-AF50C1DC1F6E}" destId="{96ABF956-00EE-437B-81D2-87EC18E606C9}" srcOrd="1" destOrd="0" parTransId="{55A3EFB0-2886-4070-83BC-D8CE5EF2074C}" sibTransId="{8C9290D9-36B8-4D07-9BE1-68BBFBC90D74}"/>
    <dgm:cxn modelId="{284E5989-E969-4D63-BC7A-6F5F7D4BB743}" srcId="{EDD43419-388D-4F42-8901-AF50C1DC1F6E}" destId="{AD280BCF-05B7-4397-A150-87AF449D0C80}" srcOrd="0" destOrd="0" parTransId="{F02EA534-63B7-4940-AEA9-15278DADAF33}" sibTransId="{68F09F7F-62A0-479F-8A8B-89250BA506E6}"/>
    <dgm:cxn modelId="{A52E3144-486C-46DD-BF92-232016A092C9}" type="presOf" srcId="{68F09F7F-62A0-479F-8A8B-89250BA506E6}" destId="{B6DA70AD-D85D-4DA9-BD3C-9486F2041499}" srcOrd="1" destOrd="0" presId="urn:microsoft.com/office/officeart/2005/8/layout/process2"/>
    <dgm:cxn modelId="{DE1D8B80-B3A8-4A53-BD0F-045E7A97980E}" type="presOf" srcId="{8C9290D9-36B8-4D07-9BE1-68BBFBC90D74}" destId="{B8E75959-E606-4FE8-A632-EDE5DBACFB3F}" srcOrd="0" destOrd="0" presId="urn:microsoft.com/office/officeart/2005/8/layout/process2"/>
    <dgm:cxn modelId="{84915FE8-D0BA-4D8C-BD3D-BE00DA17B383}" type="presOf" srcId="{77C9DB39-6C88-4994-99AF-ABE755BC3C8F}" destId="{F2258A0B-A994-4973-B13E-D7D634F13F99}" srcOrd="0" destOrd="0" presId="urn:microsoft.com/office/officeart/2005/8/layout/process2"/>
    <dgm:cxn modelId="{AB05000B-1F10-43EE-9EB7-A7934A698C62}" type="presOf" srcId="{8C9290D9-36B8-4D07-9BE1-68BBFBC90D74}" destId="{3CB54E92-2DCF-4123-99B6-98944171F713}" srcOrd="1" destOrd="0" presId="urn:microsoft.com/office/officeart/2005/8/layout/process2"/>
    <dgm:cxn modelId="{F6217709-7AD1-47E9-A446-1D3773D84A50}" type="presOf" srcId="{EDD43419-388D-4F42-8901-AF50C1DC1F6E}" destId="{B630638C-5269-4CF2-A614-77DEBC3B4504}" srcOrd="0" destOrd="0" presId="urn:microsoft.com/office/officeart/2005/8/layout/process2"/>
    <dgm:cxn modelId="{EAC38CD9-3B55-4E81-9995-89378428AE8D}" type="presParOf" srcId="{B630638C-5269-4CF2-A614-77DEBC3B4504}" destId="{1C5726CE-B194-4255-B6D0-74A6EAF8A587}" srcOrd="0" destOrd="0" presId="urn:microsoft.com/office/officeart/2005/8/layout/process2"/>
    <dgm:cxn modelId="{E71622C6-3CFD-4A9D-A26A-4E899F65E0CB}" type="presParOf" srcId="{B630638C-5269-4CF2-A614-77DEBC3B4504}" destId="{ED5B8472-E615-4D6F-9FAF-44C68C791192}" srcOrd="1" destOrd="0" presId="urn:microsoft.com/office/officeart/2005/8/layout/process2"/>
    <dgm:cxn modelId="{75A2F820-5C54-4B28-814F-0985DDF73569}" type="presParOf" srcId="{ED5B8472-E615-4D6F-9FAF-44C68C791192}" destId="{B6DA70AD-D85D-4DA9-BD3C-9486F2041499}" srcOrd="0" destOrd="0" presId="urn:microsoft.com/office/officeart/2005/8/layout/process2"/>
    <dgm:cxn modelId="{45533D49-E487-4AC5-95B8-BF026FE6CF42}" type="presParOf" srcId="{B630638C-5269-4CF2-A614-77DEBC3B4504}" destId="{2885B676-4759-4758-89D7-E37F05105A49}" srcOrd="2" destOrd="0" presId="urn:microsoft.com/office/officeart/2005/8/layout/process2"/>
    <dgm:cxn modelId="{1F51894A-1443-45B8-B42B-67069BF37698}" type="presParOf" srcId="{B630638C-5269-4CF2-A614-77DEBC3B4504}" destId="{B8E75959-E606-4FE8-A632-EDE5DBACFB3F}" srcOrd="3" destOrd="0" presId="urn:microsoft.com/office/officeart/2005/8/layout/process2"/>
    <dgm:cxn modelId="{FE592F51-2081-49CE-9FAA-D4D831ED1DE1}" type="presParOf" srcId="{B8E75959-E606-4FE8-A632-EDE5DBACFB3F}" destId="{3CB54E92-2DCF-4123-99B6-98944171F713}" srcOrd="0" destOrd="0" presId="urn:microsoft.com/office/officeart/2005/8/layout/process2"/>
    <dgm:cxn modelId="{263330C7-3B8E-4CB9-959D-A7EF08425C66}" type="presParOf" srcId="{B630638C-5269-4CF2-A614-77DEBC3B4504}" destId="{F2258A0B-A994-4973-B13E-D7D634F13F99}" srcOrd="4" destOrd="0" presId="urn:microsoft.com/office/officeart/2005/8/layout/process2"/>
    <dgm:cxn modelId="{411CE11B-C0B5-46D1-AD54-6C910BEC44C1}" type="presParOf" srcId="{B630638C-5269-4CF2-A614-77DEBC3B4504}" destId="{AA057A37-BA5F-4FE0-BFBD-F4448B92DAB5}" srcOrd="5" destOrd="0" presId="urn:microsoft.com/office/officeart/2005/8/layout/process2"/>
    <dgm:cxn modelId="{0ACEC6D9-7B7D-4955-9133-E061EEFD507B}" type="presParOf" srcId="{AA057A37-BA5F-4FE0-BFBD-F4448B92DAB5}" destId="{3AC0D30E-E54D-4CAF-80EE-980D6BE15906}" srcOrd="0" destOrd="0" presId="urn:microsoft.com/office/officeart/2005/8/layout/process2"/>
    <dgm:cxn modelId="{FA112595-AD05-4E25-B432-C328F7638128}" type="presParOf" srcId="{B630638C-5269-4CF2-A614-77DEBC3B4504}" destId="{F0F40692-3593-44DE-834F-D3B992DD6C2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1CCB2-0F37-450C-99F9-FFACCBE2E2EA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36FDB-CC4C-4F5C-B901-F053A864C320}">
      <dgm:prSet phldrT="[Text]" custT="1"/>
      <dgm:spPr/>
      <dgm:t>
        <a:bodyPr/>
        <a:lstStyle/>
        <a:p>
          <a:r>
            <a:rPr lang="hr-HR" sz="19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RHMF-T-451B</a:t>
          </a:r>
        </a:p>
        <a:p>
          <a:r>
            <a:rPr lang="hr-HR" sz="17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Dospijeće 19.12.2024.</a:t>
          </a:r>
          <a:endParaRPr lang="en-US" sz="17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D090CA8A-BAF0-4124-930C-4F8D41818BA3}" type="parTrans" cxnId="{603DF018-3D74-496A-B567-1F219DAF4B10}">
      <dgm:prSet/>
      <dgm:spPr/>
      <dgm:t>
        <a:bodyPr/>
        <a:lstStyle/>
        <a:p>
          <a:endParaRPr lang="en-US"/>
        </a:p>
      </dgm:t>
    </dgm:pt>
    <dgm:pt modelId="{630373A1-F3EB-4AB9-A876-38483DE68105}" type="sibTrans" cxnId="{603DF018-3D74-496A-B567-1F219DAF4B10}">
      <dgm:prSet/>
      <dgm:spPr/>
      <dgm:t>
        <a:bodyPr/>
        <a:lstStyle/>
        <a:p>
          <a:endParaRPr lang="en-US"/>
        </a:p>
      </dgm:t>
    </dgm:pt>
    <dgm:pt modelId="{3586CCE1-08E8-44E6-8403-7E11A5FF298B}">
      <dgm:prSet phldrT="[Text]" custT="1"/>
      <dgm:spPr/>
      <dgm:t>
        <a:bodyPr/>
        <a:lstStyle/>
        <a:p>
          <a:r>
            <a:rPr lang="hr-HR" sz="19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RHMF-T-512N</a:t>
          </a:r>
        </a:p>
        <a:p>
          <a:r>
            <a:rPr lang="hr-HR" sz="17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Dospijeće 20.03.2025</a:t>
          </a:r>
          <a:r>
            <a:rPr lang="hr-HR" sz="19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.</a:t>
          </a:r>
          <a:endParaRPr lang="en-US" sz="19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01C1F164-676C-464C-8B05-D1CBC3D1A4C2}" type="sibTrans" cxnId="{8B3A1668-47A3-4C81-A745-23824003B408}">
      <dgm:prSet/>
      <dgm:spPr/>
      <dgm:t>
        <a:bodyPr/>
        <a:lstStyle/>
        <a:p>
          <a:endParaRPr lang="en-US"/>
        </a:p>
      </dgm:t>
    </dgm:pt>
    <dgm:pt modelId="{2EC79C80-3DA2-4B8A-919D-470701452B35}" type="parTrans" cxnId="{8B3A1668-47A3-4C81-A745-23824003B408}">
      <dgm:prSet/>
      <dgm:spPr/>
      <dgm:t>
        <a:bodyPr/>
        <a:lstStyle/>
        <a:p>
          <a:endParaRPr lang="en-US"/>
        </a:p>
      </dgm:t>
    </dgm:pt>
    <dgm:pt modelId="{7655CE9D-027C-41FF-9544-BC3254B0977B}" type="pres">
      <dgm:prSet presAssocID="{D1F1CCB2-0F37-450C-99F9-FFACCBE2E2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33EBFBE-CF9A-4843-8FF2-4963084D059C}" type="pres">
      <dgm:prSet presAssocID="{33A36FDB-CC4C-4F5C-B901-F053A864C320}" presName="Accent1" presStyleCnt="0"/>
      <dgm:spPr/>
    </dgm:pt>
    <dgm:pt modelId="{E62AC0DF-C957-4B87-B20E-AAEEC5BF3047}" type="pres">
      <dgm:prSet presAssocID="{33A36FDB-CC4C-4F5C-B901-F053A864C320}" presName="Accent" presStyleLbl="node1" presStyleIdx="0" presStyleCnt="2"/>
      <dgm:spPr>
        <a:solidFill>
          <a:srgbClr val="002060"/>
        </a:solidFill>
      </dgm:spPr>
      <dgm:t>
        <a:bodyPr/>
        <a:lstStyle/>
        <a:p>
          <a:endParaRPr lang="hr-HR"/>
        </a:p>
      </dgm:t>
    </dgm:pt>
    <dgm:pt modelId="{46BBECC8-3260-4F9E-9741-F781AD3290CB}" type="pres">
      <dgm:prSet presAssocID="{33A36FDB-CC4C-4F5C-B901-F053A864C320}" presName="Parent1" presStyleLbl="revTx" presStyleIdx="0" presStyleCnt="2" custScaleX="190686" custScaleY="93884" custLinFactNeighborX="-468" custLinFactNeighborY="-46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2CAEF-A10B-4743-ADE4-6373F6A8F06A}" type="pres">
      <dgm:prSet presAssocID="{3586CCE1-08E8-44E6-8403-7E11A5FF298B}" presName="Accent2" presStyleCnt="0"/>
      <dgm:spPr/>
    </dgm:pt>
    <dgm:pt modelId="{13EFDA7A-2D46-4CFC-8D5B-556308D2EC12}" type="pres">
      <dgm:prSet presAssocID="{3586CCE1-08E8-44E6-8403-7E11A5FF298B}" presName="Accent" presStyleLbl="node1" presStyleIdx="1" presStyleCnt="2"/>
      <dgm:spPr>
        <a:solidFill>
          <a:srgbClr val="002060"/>
        </a:solidFill>
      </dgm:spPr>
      <dgm:t>
        <a:bodyPr/>
        <a:lstStyle/>
        <a:p>
          <a:endParaRPr lang="hr-HR"/>
        </a:p>
      </dgm:t>
    </dgm:pt>
    <dgm:pt modelId="{7DCB248E-3776-436E-9FFA-BCD46E580E60}" type="pres">
      <dgm:prSet presAssocID="{3586CCE1-08E8-44E6-8403-7E11A5FF298B}" presName="Parent2" presStyleLbl="revTx" presStyleIdx="1" presStyleCnt="2" custScaleX="180865" custScaleY="98379" custLinFactNeighborX="-364" custLinFactNeighborY="-142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3A7C0B-1902-4DCB-9EFA-7CF5DED0E35B}" type="presOf" srcId="{3586CCE1-08E8-44E6-8403-7E11A5FF298B}" destId="{7DCB248E-3776-436E-9FFA-BCD46E580E60}" srcOrd="0" destOrd="0" presId="urn:microsoft.com/office/officeart/2009/layout/CircleArrowProcess"/>
    <dgm:cxn modelId="{9A503F30-207E-4A1C-93F4-58F0101F6391}" type="presOf" srcId="{33A36FDB-CC4C-4F5C-B901-F053A864C320}" destId="{46BBECC8-3260-4F9E-9741-F781AD3290CB}" srcOrd="0" destOrd="0" presId="urn:microsoft.com/office/officeart/2009/layout/CircleArrowProcess"/>
    <dgm:cxn modelId="{603DF018-3D74-496A-B567-1F219DAF4B10}" srcId="{D1F1CCB2-0F37-450C-99F9-FFACCBE2E2EA}" destId="{33A36FDB-CC4C-4F5C-B901-F053A864C320}" srcOrd="0" destOrd="0" parTransId="{D090CA8A-BAF0-4124-930C-4F8D41818BA3}" sibTransId="{630373A1-F3EB-4AB9-A876-38483DE68105}"/>
    <dgm:cxn modelId="{8B3A1668-47A3-4C81-A745-23824003B408}" srcId="{D1F1CCB2-0F37-450C-99F9-FFACCBE2E2EA}" destId="{3586CCE1-08E8-44E6-8403-7E11A5FF298B}" srcOrd="1" destOrd="0" parTransId="{2EC79C80-3DA2-4B8A-919D-470701452B35}" sibTransId="{01C1F164-676C-464C-8B05-D1CBC3D1A4C2}"/>
    <dgm:cxn modelId="{66F7DCE0-0F85-46D6-9A4E-4ED20CC6C11F}" type="presOf" srcId="{D1F1CCB2-0F37-450C-99F9-FFACCBE2E2EA}" destId="{7655CE9D-027C-41FF-9544-BC3254B0977B}" srcOrd="0" destOrd="0" presId="urn:microsoft.com/office/officeart/2009/layout/CircleArrowProcess"/>
    <dgm:cxn modelId="{D0E08894-5839-4584-BF06-AB236904EC11}" type="presParOf" srcId="{7655CE9D-027C-41FF-9544-BC3254B0977B}" destId="{133EBFBE-CF9A-4843-8FF2-4963084D059C}" srcOrd="0" destOrd="0" presId="urn:microsoft.com/office/officeart/2009/layout/CircleArrowProcess"/>
    <dgm:cxn modelId="{C85E159B-A28A-494C-B3EE-0F84D02FA2B6}" type="presParOf" srcId="{133EBFBE-CF9A-4843-8FF2-4963084D059C}" destId="{E62AC0DF-C957-4B87-B20E-AAEEC5BF3047}" srcOrd="0" destOrd="0" presId="urn:microsoft.com/office/officeart/2009/layout/CircleArrowProcess"/>
    <dgm:cxn modelId="{49CEDCB1-811C-4EB5-9147-32C38449149E}" type="presParOf" srcId="{7655CE9D-027C-41FF-9544-BC3254B0977B}" destId="{46BBECC8-3260-4F9E-9741-F781AD3290CB}" srcOrd="1" destOrd="0" presId="urn:microsoft.com/office/officeart/2009/layout/CircleArrowProcess"/>
    <dgm:cxn modelId="{737E2480-56A3-4BE7-9EB1-2260DF9CBF48}" type="presParOf" srcId="{7655CE9D-027C-41FF-9544-BC3254B0977B}" destId="{D902CAEF-A10B-4743-ADE4-6373F6A8F06A}" srcOrd="2" destOrd="0" presId="urn:microsoft.com/office/officeart/2009/layout/CircleArrowProcess"/>
    <dgm:cxn modelId="{87AD16BC-880D-4D13-B2C4-9BDA7E30AB86}" type="presParOf" srcId="{D902CAEF-A10B-4743-ADE4-6373F6A8F06A}" destId="{13EFDA7A-2D46-4CFC-8D5B-556308D2EC12}" srcOrd="0" destOrd="0" presId="urn:microsoft.com/office/officeart/2009/layout/CircleArrowProcess"/>
    <dgm:cxn modelId="{E55D3755-0E09-4FC3-BAF6-57E76D89D747}" type="presParOf" srcId="{7655CE9D-027C-41FF-9544-BC3254B0977B}" destId="{7DCB248E-3776-436E-9FFA-BCD46E580E60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7C548-F3EF-4226-A133-73AB23152B1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126570A-0E83-4A59-972C-5017283812F2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dirty="0" smtClean="0">
              <a:latin typeface="+mn-lt"/>
              <a:cs typeface="Arial" panose="020B0604020202020204" pitchFamily="34" charset="0"/>
            </a:rPr>
            <a:t>Datum izdanja nove emisije TZ  = Datum dospijeća emisije TZ koja se reinvestira</a:t>
          </a:r>
        </a:p>
      </dgm:t>
    </dgm:pt>
    <dgm:pt modelId="{A81567CD-3B52-4FDF-BA86-B7F5FF92A155}" type="parTrans" cxnId="{16F84ACA-5EF6-43BC-A659-763117210CB9}">
      <dgm:prSet/>
      <dgm:spPr/>
      <dgm:t>
        <a:bodyPr/>
        <a:lstStyle/>
        <a:p>
          <a:endParaRPr lang="hr-HR"/>
        </a:p>
      </dgm:t>
    </dgm:pt>
    <dgm:pt modelId="{F18D737A-114D-4308-9EC7-56BAA0FD27E8}" type="sibTrans" cxnId="{16F84ACA-5EF6-43BC-A659-763117210C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FD45E34E-F6EE-41BE-96A4-A9C3863C9E18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dirty="0" smtClean="0">
              <a:latin typeface="+mn-lt"/>
              <a:cs typeface="Arial" panose="020B0604020202020204" pitchFamily="34" charset="0"/>
            </a:rPr>
            <a:t>19. prosinca 2024.</a:t>
          </a:r>
          <a:endParaRPr lang="hr-HR" sz="1900" dirty="0">
            <a:latin typeface="+mn-lt"/>
          </a:endParaRPr>
        </a:p>
      </dgm:t>
    </dgm:pt>
    <dgm:pt modelId="{B4CC0BC3-8EB9-4ADE-853D-CF4BB8558D98}" type="parTrans" cxnId="{4AF45C5E-CD1D-44F9-8666-8E8840BBD888}">
      <dgm:prSet/>
      <dgm:spPr/>
      <dgm:t>
        <a:bodyPr/>
        <a:lstStyle/>
        <a:p>
          <a:endParaRPr lang="hr-HR"/>
        </a:p>
      </dgm:t>
    </dgm:pt>
    <dgm:pt modelId="{C83D0F5B-4DF9-4EDB-8A57-AC37C5CC5BB6}" type="sibTrans" cxnId="{4AF45C5E-CD1D-44F9-8666-8E8840BBD88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E4D066D8-3BB9-4F3D-9CED-0C7DED9DF8B2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900" dirty="0" err="1" smtClean="0">
              <a:latin typeface="+mn-lt"/>
              <a:cs typeface="Arial" panose="020B0604020202020204" pitchFamily="34" charset="0"/>
            </a:rPr>
            <a:t>Reinvestiranje</a:t>
          </a:r>
          <a:r>
            <a:rPr lang="hr-HR" sz="1900" dirty="0" smtClean="0">
              <a:latin typeface="+mn-lt"/>
              <a:cs typeface="Arial" panose="020B0604020202020204" pitchFamily="34" charset="0"/>
            </a:rPr>
            <a:t> u I. krugu upisa</a:t>
          </a:r>
        </a:p>
        <a:p>
          <a:r>
            <a:rPr lang="hr-HR" sz="1900" dirty="0" smtClean="0">
              <a:latin typeface="+mn-lt"/>
              <a:cs typeface="Arial" panose="020B0604020202020204" pitchFamily="34" charset="0"/>
            </a:rPr>
            <a:t>(9. – 16. prosinca 2024.)</a:t>
          </a:r>
          <a:endParaRPr lang="hr-HR" sz="1900" dirty="0">
            <a:latin typeface="+mn-lt"/>
            <a:cs typeface="Arial" panose="020B0604020202020204" pitchFamily="34" charset="0"/>
          </a:endParaRPr>
        </a:p>
      </dgm:t>
    </dgm:pt>
    <dgm:pt modelId="{F02EB3AF-7D57-47D0-81C6-5539EC7B8CFB}" type="parTrans" cxnId="{8E380FBC-A875-4D8B-B43D-90ABE6AE836F}">
      <dgm:prSet/>
      <dgm:spPr/>
      <dgm:t>
        <a:bodyPr/>
        <a:lstStyle/>
        <a:p>
          <a:endParaRPr lang="hr-HR"/>
        </a:p>
      </dgm:t>
    </dgm:pt>
    <dgm:pt modelId="{2ED1FBBB-E66E-4DBD-9133-76D2A07762E1}" type="sibTrans" cxnId="{8E380FBC-A875-4D8B-B43D-90ABE6AE836F}">
      <dgm:prSet/>
      <dgm:spPr/>
      <dgm:t>
        <a:bodyPr/>
        <a:lstStyle/>
        <a:p>
          <a:endParaRPr lang="hr-HR"/>
        </a:p>
      </dgm:t>
    </dgm:pt>
    <dgm:pt modelId="{CE0150E6-7706-49F4-AB6C-DF8B0418BBEA}" type="pres">
      <dgm:prSet presAssocID="{9087C548-F3EF-4226-A133-73AB23152B1A}" presName="linearFlow" presStyleCnt="0">
        <dgm:presLayoutVars>
          <dgm:resizeHandles val="exact"/>
        </dgm:presLayoutVars>
      </dgm:prSet>
      <dgm:spPr/>
    </dgm:pt>
    <dgm:pt modelId="{032B2350-2C24-421C-9251-343D156E8EDE}" type="pres">
      <dgm:prSet presAssocID="{B126570A-0E83-4A59-972C-5017283812F2}" presName="node" presStyleLbl="node1" presStyleIdx="0" presStyleCnt="3" custScaleX="2820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45C38F-80DD-49A6-A5EE-BF6B4849E3EC}" type="pres">
      <dgm:prSet presAssocID="{F18D737A-114D-4308-9EC7-56BAA0FD27E8}" presName="sibTrans" presStyleLbl="sibTrans2D1" presStyleIdx="0" presStyleCnt="2"/>
      <dgm:spPr/>
      <dgm:t>
        <a:bodyPr/>
        <a:lstStyle/>
        <a:p>
          <a:endParaRPr lang="hr-HR"/>
        </a:p>
      </dgm:t>
    </dgm:pt>
    <dgm:pt modelId="{BBF86FB0-52D3-4DC2-A309-D11CBC0848F1}" type="pres">
      <dgm:prSet presAssocID="{F18D737A-114D-4308-9EC7-56BAA0FD27E8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F7528718-59EC-43FC-A0D1-5D088E332F97}" type="pres">
      <dgm:prSet presAssocID="{FD45E34E-F6EE-41BE-96A4-A9C3863C9E18}" presName="node" presStyleLbl="node1" presStyleIdx="1" presStyleCnt="3" custScaleX="1865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47FC8C-EB1E-44F9-84E1-57966512D1CA}" type="pres">
      <dgm:prSet presAssocID="{C83D0F5B-4DF9-4EDB-8A57-AC37C5CC5BB6}" presName="sibTrans" presStyleLbl="sibTrans2D1" presStyleIdx="1" presStyleCnt="2"/>
      <dgm:spPr/>
      <dgm:t>
        <a:bodyPr/>
        <a:lstStyle/>
        <a:p>
          <a:endParaRPr lang="hr-HR"/>
        </a:p>
      </dgm:t>
    </dgm:pt>
    <dgm:pt modelId="{D9750B8B-3D60-4C8E-AD1F-BAEB3D7272C0}" type="pres">
      <dgm:prSet presAssocID="{C83D0F5B-4DF9-4EDB-8A57-AC37C5CC5BB6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BF47FC55-9794-4B1E-B58C-3A9876844F2D}" type="pres">
      <dgm:prSet presAssocID="{E4D066D8-3BB9-4F3D-9CED-0C7DED9DF8B2}" presName="node" presStyleLbl="node1" presStyleIdx="2" presStyleCnt="3" custScaleX="1220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F274BC5-9173-4DC1-A61E-EB3ADCB4A288}" type="presOf" srcId="{B126570A-0E83-4A59-972C-5017283812F2}" destId="{032B2350-2C24-421C-9251-343D156E8EDE}" srcOrd="0" destOrd="0" presId="urn:microsoft.com/office/officeart/2005/8/layout/process2"/>
    <dgm:cxn modelId="{E94AB52C-1838-417C-9704-D0FCC8113D63}" type="presOf" srcId="{C83D0F5B-4DF9-4EDB-8A57-AC37C5CC5BB6}" destId="{C347FC8C-EB1E-44F9-84E1-57966512D1CA}" srcOrd="0" destOrd="0" presId="urn:microsoft.com/office/officeart/2005/8/layout/process2"/>
    <dgm:cxn modelId="{16F84ACA-5EF6-43BC-A659-763117210CB9}" srcId="{9087C548-F3EF-4226-A133-73AB23152B1A}" destId="{B126570A-0E83-4A59-972C-5017283812F2}" srcOrd="0" destOrd="0" parTransId="{A81567CD-3B52-4FDF-BA86-B7F5FF92A155}" sibTransId="{F18D737A-114D-4308-9EC7-56BAA0FD27E8}"/>
    <dgm:cxn modelId="{8E380FBC-A875-4D8B-B43D-90ABE6AE836F}" srcId="{9087C548-F3EF-4226-A133-73AB23152B1A}" destId="{E4D066D8-3BB9-4F3D-9CED-0C7DED9DF8B2}" srcOrd="2" destOrd="0" parTransId="{F02EB3AF-7D57-47D0-81C6-5539EC7B8CFB}" sibTransId="{2ED1FBBB-E66E-4DBD-9133-76D2A07762E1}"/>
    <dgm:cxn modelId="{8B7DE76A-2613-4FA4-9CB0-93C6758ACD52}" type="presOf" srcId="{F18D737A-114D-4308-9EC7-56BAA0FD27E8}" destId="{BBF86FB0-52D3-4DC2-A309-D11CBC0848F1}" srcOrd="1" destOrd="0" presId="urn:microsoft.com/office/officeart/2005/8/layout/process2"/>
    <dgm:cxn modelId="{92D641FA-3E0A-48E3-9F37-D5561FE5C554}" type="presOf" srcId="{FD45E34E-F6EE-41BE-96A4-A9C3863C9E18}" destId="{F7528718-59EC-43FC-A0D1-5D088E332F97}" srcOrd="0" destOrd="0" presId="urn:microsoft.com/office/officeart/2005/8/layout/process2"/>
    <dgm:cxn modelId="{86DC7191-0F28-4591-B89B-9E3459435430}" type="presOf" srcId="{9087C548-F3EF-4226-A133-73AB23152B1A}" destId="{CE0150E6-7706-49F4-AB6C-DF8B0418BBEA}" srcOrd="0" destOrd="0" presId="urn:microsoft.com/office/officeart/2005/8/layout/process2"/>
    <dgm:cxn modelId="{7A1C40A1-EB5A-445D-ACBE-0003BB53B739}" type="presOf" srcId="{E4D066D8-3BB9-4F3D-9CED-0C7DED9DF8B2}" destId="{BF47FC55-9794-4B1E-B58C-3A9876844F2D}" srcOrd="0" destOrd="0" presId="urn:microsoft.com/office/officeart/2005/8/layout/process2"/>
    <dgm:cxn modelId="{F224A707-52C2-41D3-8A0C-5D907C4E5DEE}" type="presOf" srcId="{C83D0F5B-4DF9-4EDB-8A57-AC37C5CC5BB6}" destId="{D9750B8B-3D60-4C8E-AD1F-BAEB3D7272C0}" srcOrd="1" destOrd="0" presId="urn:microsoft.com/office/officeart/2005/8/layout/process2"/>
    <dgm:cxn modelId="{4AF45C5E-CD1D-44F9-8666-8E8840BBD888}" srcId="{9087C548-F3EF-4226-A133-73AB23152B1A}" destId="{FD45E34E-F6EE-41BE-96A4-A9C3863C9E18}" srcOrd="1" destOrd="0" parTransId="{B4CC0BC3-8EB9-4ADE-853D-CF4BB8558D98}" sibTransId="{C83D0F5B-4DF9-4EDB-8A57-AC37C5CC5BB6}"/>
    <dgm:cxn modelId="{5550DD45-2FCE-4B5C-B25C-46867300CE19}" type="presOf" srcId="{F18D737A-114D-4308-9EC7-56BAA0FD27E8}" destId="{6545C38F-80DD-49A6-A5EE-BF6B4849E3EC}" srcOrd="0" destOrd="0" presId="urn:microsoft.com/office/officeart/2005/8/layout/process2"/>
    <dgm:cxn modelId="{E527D2B5-90AA-4977-8E55-3E3C16DFC74D}" type="presParOf" srcId="{CE0150E6-7706-49F4-AB6C-DF8B0418BBEA}" destId="{032B2350-2C24-421C-9251-343D156E8EDE}" srcOrd="0" destOrd="0" presId="urn:microsoft.com/office/officeart/2005/8/layout/process2"/>
    <dgm:cxn modelId="{01F18FEE-E36A-458B-8678-B33D90A90B15}" type="presParOf" srcId="{CE0150E6-7706-49F4-AB6C-DF8B0418BBEA}" destId="{6545C38F-80DD-49A6-A5EE-BF6B4849E3EC}" srcOrd="1" destOrd="0" presId="urn:microsoft.com/office/officeart/2005/8/layout/process2"/>
    <dgm:cxn modelId="{94DA3C3C-ECFB-4AA5-BCA2-3D23541F7432}" type="presParOf" srcId="{6545C38F-80DD-49A6-A5EE-BF6B4849E3EC}" destId="{BBF86FB0-52D3-4DC2-A309-D11CBC0848F1}" srcOrd="0" destOrd="0" presId="urn:microsoft.com/office/officeart/2005/8/layout/process2"/>
    <dgm:cxn modelId="{2BDA7B5A-211C-40A4-AC39-5320AB9373D9}" type="presParOf" srcId="{CE0150E6-7706-49F4-AB6C-DF8B0418BBEA}" destId="{F7528718-59EC-43FC-A0D1-5D088E332F97}" srcOrd="2" destOrd="0" presId="urn:microsoft.com/office/officeart/2005/8/layout/process2"/>
    <dgm:cxn modelId="{ECE2E3B6-D659-4C8A-8F47-D01C0120F1C9}" type="presParOf" srcId="{CE0150E6-7706-49F4-AB6C-DF8B0418BBEA}" destId="{C347FC8C-EB1E-44F9-84E1-57966512D1CA}" srcOrd="3" destOrd="0" presId="urn:microsoft.com/office/officeart/2005/8/layout/process2"/>
    <dgm:cxn modelId="{122DE1C4-765A-40BB-8EE6-36CFAB380870}" type="presParOf" srcId="{C347FC8C-EB1E-44F9-84E1-57966512D1CA}" destId="{D9750B8B-3D60-4C8E-AD1F-BAEB3D7272C0}" srcOrd="0" destOrd="0" presId="urn:microsoft.com/office/officeart/2005/8/layout/process2"/>
    <dgm:cxn modelId="{40944909-E51A-44E3-B106-46C24464AE2E}" type="presParOf" srcId="{CE0150E6-7706-49F4-AB6C-DF8B0418BBEA}" destId="{BF47FC55-9794-4B1E-B58C-3A9876844F2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F6C95-63E4-4F9B-B5E4-109BBA5CB0B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CB493A2-A496-4E99-9035-C77545945306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r-HR" sz="2200" dirty="0" smtClean="0">
              <a:latin typeface="+mn-lt"/>
              <a:cs typeface="Arial" panose="020B0604020202020204" pitchFamily="34" charset="0"/>
            </a:rPr>
            <a:t>10.000,00 €</a:t>
          </a:r>
          <a:endParaRPr lang="hr-HR" sz="2200" dirty="0">
            <a:latin typeface="+mn-lt"/>
            <a:cs typeface="Arial" panose="020B0604020202020204" pitchFamily="34" charset="0"/>
          </a:endParaRPr>
        </a:p>
      </dgm:t>
    </dgm:pt>
    <dgm:pt modelId="{5D5439AD-3132-4B9E-BF1B-642572EE2F94}" type="parTrans" cxnId="{56937565-0D3E-49F0-B0FE-55682CBC8141}">
      <dgm:prSet/>
      <dgm:spPr/>
      <dgm:t>
        <a:bodyPr/>
        <a:lstStyle/>
        <a:p>
          <a:endParaRPr lang="hr-HR"/>
        </a:p>
      </dgm:t>
    </dgm:pt>
    <dgm:pt modelId="{2B5AAE93-826D-468C-9ADC-AD45D7E4BAA7}" type="sibTrans" cxnId="{56937565-0D3E-49F0-B0FE-55682CBC8141}">
      <dgm:prSet/>
      <dgm:spPr/>
      <dgm:t>
        <a:bodyPr/>
        <a:lstStyle/>
        <a:p>
          <a:endParaRPr lang="hr-HR"/>
        </a:p>
      </dgm:t>
    </dgm:pt>
    <dgm:pt modelId="{A854639A-E4FF-4A73-BC5E-506660B91DE4}">
      <dgm:prSet phldrT="[Teks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9.923,30 €</a:t>
          </a:r>
          <a:endParaRPr lang="hr-HR" sz="2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FFB49592-F942-459A-A1B1-D5F8DF70356C}" type="parTrans" cxnId="{00DCF2DD-D0BC-4E44-83BD-AEBEFAB962C7}">
      <dgm:prSet/>
      <dgm:spPr/>
      <dgm:t>
        <a:bodyPr/>
        <a:lstStyle/>
        <a:p>
          <a:endParaRPr lang="hr-HR"/>
        </a:p>
      </dgm:t>
    </dgm:pt>
    <dgm:pt modelId="{39CE23B6-F709-4F8D-A380-27B8F578799C}" type="sibTrans" cxnId="{00DCF2DD-D0BC-4E44-83BD-AEBEFAB962C7}">
      <dgm:prSet/>
      <dgm:spPr/>
      <dgm:t>
        <a:bodyPr/>
        <a:lstStyle/>
        <a:p>
          <a:endParaRPr lang="hr-HR"/>
        </a:p>
      </dgm:t>
    </dgm:pt>
    <dgm:pt modelId="{9A4EE1B4-DC10-4116-8942-183EC0F7EC1B}">
      <dgm:prSet phldrT="[Teks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76,70 €</a:t>
          </a:r>
          <a:endParaRPr lang="hr-HR" sz="2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DBFF75C2-7976-4D8B-8CDC-C3B0F8B913F2}" type="parTrans" cxnId="{2B5A816E-1564-4FBF-90A3-5EE2DCC5F319}">
      <dgm:prSet/>
      <dgm:spPr/>
      <dgm:t>
        <a:bodyPr/>
        <a:lstStyle/>
        <a:p>
          <a:endParaRPr lang="hr-HR"/>
        </a:p>
      </dgm:t>
    </dgm:pt>
    <dgm:pt modelId="{4964DF88-DD20-41DD-8067-5A8A502B8A40}" type="sibTrans" cxnId="{2B5A816E-1564-4FBF-90A3-5EE2DCC5F319}">
      <dgm:prSet/>
      <dgm:spPr/>
      <dgm:t>
        <a:bodyPr/>
        <a:lstStyle/>
        <a:p>
          <a:endParaRPr lang="hr-HR"/>
        </a:p>
      </dgm:t>
    </dgm:pt>
    <dgm:pt modelId="{3B842FB7-8FA1-4A6B-B078-3F773E6A5D85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r-HR" sz="2200" dirty="0" smtClean="0">
              <a:latin typeface="+mn-lt"/>
              <a:cs typeface="Arial" panose="020B0604020202020204" pitchFamily="34" charset="0"/>
            </a:rPr>
            <a:t>15.000,00 €</a:t>
          </a:r>
          <a:endParaRPr lang="hr-HR" sz="2200" dirty="0">
            <a:latin typeface="+mn-lt"/>
            <a:cs typeface="Arial" panose="020B0604020202020204" pitchFamily="34" charset="0"/>
          </a:endParaRPr>
        </a:p>
      </dgm:t>
    </dgm:pt>
    <dgm:pt modelId="{B89E5A0D-1F8B-4992-877B-F58B5DA8D555}" type="parTrans" cxnId="{33C06987-F6C1-468A-A64E-FB0097D8BF85}">
      <dgm:prSet/>
      <dgm:spPr/>
      <dgm:t>
        <a:bodyPr/>
        <a:lstStyle/>
        <a:p>
          <a:endParaRPr lang="hr-HR"/>
        </a:p>
      </dgm:t>
    </dgm:pt>
    <dgm:pt modelId="{BAA18F06-C305-489E-9B0B-85B4C40C2E41}" type="sibTrans" cxnId="{33C06987-F6C1-468A-A64E-FB0097D8BF85}">
      <dgm:prSet/>
      <dgm:spPr/>
      <dgm:t>
        <a:bodyPr/>
        <a:lstStyle/>
        <a:p>
          <a:endParaRPr lang="hr-HR"/>
        </a:p>
      </dgm:t>
    </dgm:pt>
    <dgm:pt modelId="{72AAC35C-9B5C-4F57-8427-AC6294F8BEB6}">
      <dgm:prSet phldrT="[Teks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10.000,00 €</a:t>
          </a:r>
          <a:endParaRPr lang="hr-HR" sz="2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FE321C30-7544-4E0A-AC94-DABADF63DCEA}" type="parTrans" cxnId="{A7785FC6-9862-42EF-AF55-6D885B0A3BAB}">
      <dgm:prSet/>
      <dgm:spPr/>
      <dgm:t>
        <a:bodyPr/>
        <a:lstStyle/>
        <a:p>
          <a:endParaRPr lang="hr-HR"/>
        </a:p>
      </dgm:t>
    </dgm:pt>
    <dgm:pt modelId="{277AEFED-4908-48A3-8227-DD32BC203807}" type="sibTrans" cxnId="{A7785FC6-9862-42EF-AF55-6D885B0A3BAB}">
      <dgm:prSet/>
      <dgm:spPr/>
      <dgm:t>
        <a:bodyPr/>
        <a:lstStyle/>
        <a:p>
          <a:endParaRPr lang="hr-HR"/>
        </a:p>
      </dgm:t>
    </dgm:pt>
    <dgm:pt modelId="{EEFA2AC2-C9F7-4473-87D1-1CE75F93E68F}">
      <dgm:prSet phldrT="[Teks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4.884,95 €</a:t>
          </a:r>
          <a:endParaRPr lang="hr-HR" sz="2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312853C0-E090-49C8-9065-3EB7B6A170BA}" type="parTrans" cxnId="{8EF69E22-9648-4419-9D60-D7C196D97B53}">
      <dgm:prSet/>
      <dgm:spPr/>
      <dgm:t>
        <a:bodyPr/>
        <a:lstStyle/>
        <a:p>
          <a:endParaRPr lang="hr-HR"/>
        </a:p>
      </dgm:t>
    </dgm:pt>
    <dgm:pt modelId="{92DB9F23-F8F4-4B81-AABF-FD5FC734E5C2}" type="sibTrans" cxnId="{8EF69E22-9648-4419-9D60-D7C196D97B53}">
      <dgm:prSet/>
      <dgm:spPr/>
      <dgm:t>
        <a:bodyPr/>
        <a:lstStyle/>
        <a:p>
          <a:endParaRPr lang="hr-HR"/>
        </a:p>
      </dgm:t>
    </dgm:pt>
    <dgm:pt modelId="{A3DEA9BE-71E5-436C-91EC-1FEBDAB78C28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r-HR" sz="2200" dirty="0" smtClean="0">
              <a:latin typeface="+mn-lt"/>
              <a:cs typeface="Arial" panose="020B0604020202020204" pitchFamily="34" charset="0"/>
            </a:rPr>
            <a:t>7.000,00 €</a:t>
          </a:r>
          <a:endParaRPr lang="hr-HR" sz="2200" dirty="0">
            <a:latin typeface="+mn-lt"/>
            <a:cs typeface="Arial" panose="020B0604020202020204" pitchFamily="34" charset="0"/>
          </a:endParaRPr>
        </a:p>
      </dgm:t>
    </dgm:pt>
    <dgm:pt modelId="{568673B3-19E9-45B7-BB13-7BF63FBE574F}" type="parTrans" cxnId="{CD5065F2-37EF-4364-B31D-FD921C7556BD}">
      <dgm:prSet/>
      <dgm:spPr/>
      <dgm:t>
        <a:bodyPr/>
        <a:lstStyle/>
        <a:p>
          <a:endParaRPr lang="hr-HR"/>
        </a:p>
      </dgm:t>
    </dgm:pt>
    <dgm:pt modelId="{01FE00F6-0B36-42FF-952B-04440080CFD0}" type="sibTrans" cxnId="{CD5065F2-37EF-4364-B31D-FD921C7556BD}">
      <dgm:prSet/>
      <dgm:spPr/>
      <dgm:t>
        <a:bodyPr/>
        <a:lstStyle/>
        <a:p>
          <a:endParaRPr lang="hr-HR"/>
        </a:p>
      </dgm:t>
    </dgm:pt>
    <dgm:pt modelId="{AD2C95A0-EF75-4D07-ADBA-67B11F0C2FC6}">
      <dgm:prSet phldrT="[Teks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7.000,00 €</a:t>
          </a:r>
          <a:endParaRPr lang="hr-HR" sz="2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117854A7-B14A-4296-A2FD-30AC74FA407F}" type="parTrans" cxnId="{67A1C7E1-DAC8-456B-97FF-E4463736A914}">
      <dgm:prSet/>
      <dgm:spPr/>
      <dgm:t>
        <a:bodyPr/>
        <a:lstStyle/>
        <a:p>
          <a:endParaRPr lang="hr-HR"/>
        </a:p>
      </dgm:t>
    </dgm:pt>
    <dgm:pt modelId="{0F14AAB4-78E5-4E64-B011-B68C69CE019A}" type="sibTrans" cxnId="{67A1C7E1-DAC8-456B-97FF-E4463736A914}">
      <dgm:prSet/>
      <dgm:spPr/>
      <dgm:t>
        <a:bodyPr/>
        <a:lstStyle/>
        <a:p>
          <a:endParaRPr lang="hr-HR"/>
        </a:p>
      </dgm:t>
    </dgm:pt>
    <dgm:pt modelId="{13B9E0F3-F864-44DE-830C-4575A2ED1624}">
      <dgm:prSet phldrT="[Teks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3.053,69 €</a:t>
          </a:r>
          <a:endParaRPr lang="hr-HR" sz="2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D37207C4-9C41-4F08-8870-902977CEE838}" type="parTrans" cxnId="{C84E7170-95CA-4807-B6FD-498E5FA05ADD}">
      <dgm:prSet/>
      <dgm:spPr/>
      <dgm:t>
        <a:bodyPr/>
        <a:lstStyle/>
        <a:p>
          <a:endParaRPr lang="hr-HR"/>
        </a:p>
      </dgm:t>
    </dgm:pt>
    <dgm:pt modelId="{0DC16977-FB4A-4322-99E6-9DC7ECE18CE0}" type="sibTrans" cxnId="{C84E7170-95CA-4807-B6FD-498E5FA05ADD}">
      <dgm:prSet/>
      <dgm:spPr/>
      <dgm:t>
        <a:bodyPr/>
        <a:lstStyle/>
        <a:p>
          <a:endParaRPr lang="hr-HR"/>
        </a:p>
      </dgm:t>
    </dgm:pt>
    <dgm:pt modelId="{840A90CA-A643-40C2-B5BF-BA29DEE0C074}" type="pres">
      <dgm:prSet presAssocID="{8FBF6C95-63E4-4F9B-B5E4-109BBA5CB0B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0CD9F54-2B45-4E1D-9553-DFF2094E1D93}" type="pres">
      <dgm:prSet presAssocID="{ECB493A2-A496-4E99-9035-C77545945306}" presName="horFlow" presStyleCnt="0"/>
      <dgm:spPr/>
    </dgm:pt>
    <dgm:pt modelId="{4095EF1B-1E3C-4DF6-A7C7-5006916949A3}" type="pres">
      <dgm:prSet presAssocID="{ECB493A2-A496-4E99-9035-C77545945306}" presName="bigChev" presStyleLbl="node1" presStyleIdx="0" presStyleCnt="3" custLinFactNeighborX="-3864" custLinFactNeighborY="-23895"/>
      <dgm:spPr/>
      <dgm:t>
        <a:bodyPr/>
        <a:lstStyle/>
        <a:p>
          <a:endParaRPr lang="hr-HR"/>
        </a:p>
      </dgm:t>
    </dgm:pt>
    <dgm:pt modelId="{3343971B-E5DD-4C89-9A2D-71CD121CA8B0}" type="pres">
      <dgm:prSet presAssocID="{FFB49592-F942-459A-A1B1-D5F8DF70356C}" presName="parTrans" presStyleCnt="0"/>
      <dgm:spPr/>
    </dgm:pt>
    <dgm:pt modelId="{8293BCC1-9BC2-4DDD-9F26-C62F4F7F7B65}" type="pres">
      <dgm:prSet presAssocID="{A854639A-E4FF-4A73-BC5E-506660B91DE4}" presName="node" presStyleLbl="alignAccFollowNode1" presStyleIdx="0" presStyleCnt="6" custLinFactNeighborX="-8646" custLinFactNeighborY="-297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DC94BF-E3BE-4EC6-96E6-66771CDFB09F}" type="pres">
      <dgm:prSet presAssocID="{39CE23B6-F709-4F8D-A380-27B8F578799C}" presName="sibTrans" presStyleCnt="0"/>
      <dgm:spPr/>
    </dgm:pt>
    <dgm:pt modelId="{1818FCD9-3377-4442-A2F5-D52C90666DFC}" type="pres">
      <dgm:prSet presAssocID="{9A4EE1B4-DC10-4116-8942-183EC0F7EC1B}" presName="node" presStyleLbl="alignAccFollowNode1" presStyleIdx="1" presStyleCnt="6" custLinFactNeighborX="-12619" custLinFactNeighborY="-295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5B56DF-BA31-48D7-A50C-3F6152099277}" type="pres">
      <dgm:prSet presAssocID="{ECB493A2-A496-4E99-9035-C77545945306}" presName="vSp" presStyleCnt="0"/>
      <dgm:spPr/>
    </dgm:pt>
    <dgm:pt modelId="{EBD188F9-5D90-4438-A0E7-4645E4FFFEC7}" type="pres">
      <dgm:prSet presAssocID="{3B842FB7-8FA1-4A6B-B078-3F773E6A5D85}" presName="horFlow" presStyleCnt="0"/>
      <dgm:spPr/>
    </dgm:pt>
    <dgm:pt modelId="{C8A8C8AD-0986-4849-BF4D-E05527BBF584}" type="pres">
      <dgm:prSet presAssocID="{3B842FB7-8FA1-4A6B-B078-3F773E6A5D85}" presName="bigChev" presStyleLbl="node1" presStyleIdx="1" presStyleCnt="3" custLinFactNeighborX="301" custLinFactNeighborY="-5195"/>
      <dgm:spPr/>
      <dgm:t>
        <a:bodyPr/>
        <a:lstStyle/>
        <a:p>
          <a:endParaRPr lang="hr-HR"/>
        </a:p>
      </dgm:t>
    </dgm:pt>
    <dgm:pt modelId="{6812C20D-A58E-4074-B13A-F3FFF1912834}" type="pres">
      <dgm:prSet presAssocID="{FE321C30-7544-4E0A-AC94-DABADF63DCEA}" presName="parTrans" presStyleCnt="0"/>
      <dgm:spPr/>
    </dgm:pt>
    <dgm:pt modelId="{462356A5-9872-4CE6-97F0-44EC1ACF367E}" type="pres">
      <dgm:prSet presAssocID="{72AAC35C-9B5C-4F57-8427-AC6294F8BEB6}" presName="node" presStyleLbl="alignAccFollowNode1" presStyleIdx="2" presStyleCnt="6" custLinFactNeighborX="5064" custLinFactNeighborY="-60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05895D-0617-49FA-A7F9-234DBD5CF896}" type="pres">
      <dgm:prSet presAssocID="{277AEFED-4908-48A3-8227-DD32BC203807}" presName="sibTrans" presStyleCnt="0"/>
      <dgm:spPr/>
    </dgm:pt>
    <dgm:pt modelId="{0BF6B9F7-79F7-45D0-AE11-B6F1746857C1}" type="pres">
      <dgm:prSet presAssocID="{EEFA2AC2-C9F7-4473-87D1-1CE75F93E68F}" presName="node" presStyleLbl="alignAccFollowNode1" presStyleIdx="3" presStyleCnt="6" custLinFactNeighborX="557" custLinFactNeighborY="-60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1A27AC-1C9E-4164-9537-EE61ACBD3765}" type="pres">
      <dgm:prSet presAssocID="{3B842FB7-8FA1-4A6B-B078-3F773E6A5D85}" presName="vSp" presStyleCnt="0"/>
      <dgm:spPr/>
    </dgm:pt>
    <dgm:pt modelId="{DCFB8EA2-D612-42C7-B45A-653F3310287F}" type="pres">
      <dgm:prSet presAssocID="{A3DEA9BE-71E5-436C-91EC-1FEBDAB78C28}" presName="horFlow" presStyleCnt="0"/>
      <dgm:spPr/>
    </dgm:pt>
    <dgm:pt modelId="{C0091593-86DA-4ABD-AC13-7F65431E9A09}" type="pres">
      <dgm:prSet presAssocID="{A3DEA9BE-71E5-436C-91EC-1FEBDAB78C28}" presName="bigChev" presStyleLbl="node1" presStyleIdx="2" presStyleCnt="3" custLinFactNeighborX="2233" custLinFactNeighborY="17769"/>
      <dgm:spPr/>
      <dgm:t>
        <a:bodyPr/>
        <a:lstStyle/>
        <a:p>
          <a:endParaRPr lang="hr-HR"/>
        </a:p>
      </dgm:t>
    </dgm:pt>
    <dgm:pt modelId="{5FFCF54E-CDC4-4AAA-96AA-EF5CBBB0020F}" type="pres">
      <dgm:prSet presAssocID="{117854A7-B14A-4296-A2FD-30AC74FA407F}" presName="parTrans" presStyleCnt="0"/>
      <dgm:spPr/>
    </dgm:pt>
    <dgm:pt modelId="{6F3D8B4C-B63B-4EE0-B7DE-9CE26BA1AFAD}" type="pres">
      <dgm:prSet presAssocID="{AD2C95A0-EF75-4D07-ADBA-67B11F0C2FC6}" presName="node" presStyleLbl="alignAccFollowNode1" presStyleIdx="4" presStyleCnt="6" custLinFactNeighborX="-10218" custLinFactNeighborY="209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DF189-9B28-4427-929D-3F5231E06EC5}" type="pres">
      <dgm:prSet presAssocID="{0F14AAB4-78E5-4E64-B011-B68C69CE019A}" presName="sibTrans" presStyleCnt="0"/>
      <dgm:spPr/>
    </dgm:pt>
    <dgm:pt modelId="{0E72E923-3B95-4EA9-9811-617FEB057B9B}" type="pres">
      <dgm:prSet presAssocID="{13B9E0F3-F864-44DE-830C-4575A2ED1624}" presName="node" presStyleLbl="alignAccFollowNode1" presStyleIdx="5" presStyleCnt="6" custLinFactNeighborX="-12619" custLinFactNeighborY="209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ABEC18-DF9E-47FC-ADF2-42A63A9A7CB7}" type="presOf" srcId="{13B9E0F3-F864-44DE-830C-4575A2ED1624}" destId="{0E72E923-3B95-4EA9-9811-617FEB057B9B}" srcOrd="0" destOrd="0" presId="urn:microsoft.com/office/officeart/2005/8/layout/lProcess3"/>
    <dgm:cxn modelId="{BE35D899-25C8-4BF5-8AEC-50E24C3CE4CD}" type="presOf" srcId="{A3DEA9BE-71E5-436C-91EC-1FEBDAB78C28}" destId="{C0091593-86DA-4ABD-AC13-7F65431E9A09}" srcOrd="0" destOrd="0" presId="urn:microsoft.com/office/officeart/2005/8/layout/lProcess3"/>
    <dgm:cxn modelId="{CD5065F2-37EF-4364-B31D-FD921C7556BD}" srcId="{8FBF6C95-63E4-4F9B-B5E4-109BBA5CB0BF}" destId="{A3DEA9BE-71E5-436C-91EC-1FEBDAB78C28}" srcOrd="2" destOrd="0" parTransId="{568673B3-19E9-45B7-BB13-7BF63FBE574F}" sibTransId="{01FE00F6-0B36-42FF-952B-04440080CFD0}"/>
    <dgm:cxn modelId="{FAAFC297-74C6-46C7-9B8D-6538C46FC484}" type="presOf" srcId="{9A4EE1B4-DC10-4116-8942-183EC0F7EC1B}" destId="{1818FCD9-3377-4442-A2F5-D52C90666DFC}" srcOrd="0" destOrd="0" presId="urn:microsoft.com/office/officeart/2005/8/layout/lProcess3"/>
    <dgm:cxn modelId="{A7785FC6-9862-42EF-AF55-6D885B0A3BAB}" srcId="{3B842FB7-8FA1-4A6B-B078-3F773E6A5D85}" destId="{72AAC35C-9B5C-4F57-8427-AC6294F8BEB6}" srcOrd="0" destOrd="0" parTransId="{FE321C30-7544-4E0A-AC94-DABADF63DCEA}" sibTransId="{277AEFED-4908-48A3-8227-DD32BC203807}"/>
    <dgm:cxn modelId="{00DCF2DD-D0BC-4E44-83BD-AEBEFAB962C7}" srcId="{ECB493A2-A496-4E99-9035-C77545945306}" destId="{A854639A-E4FF-4A73-BC5E-506660B91DE4}" srcOrd="0" destOrd="0" parTransId="{FFB49592-F942-459A-A1B1-D5F8DF70356C}" sibTransId="{39CE23B6-F709-4F8D-A380-27B8F578799C}"/>
    <dgm:cxn modelId="{9406F621-3DEE-4500-AB40-5355EAABA18F}" type="presOf" srcId="{A854639A-E4FF-4A73-BC5E-506660B91DE4}" destId="{8293BCC1-9BC2-4DDD-9F26-C62F4F7F7B65}" srcOrd="0" destOrd="0" presId="urn:microsoft.com/office/officeart/2005/8/layout/lProcess3"/>
    <dgm:cxn modelId="{C84E7170-95CA-4807-B6FD-498E5FA05ADD}" srcId="{A3DEA9BE-71E5-436C-91EC-1FEBDAB78C28}" destId="{13B9E0F3-F864-44DE-830C-4575A2ED1624}" srcOrd="1" destOrd="0" parTransId="{D37207C4-9C41-4F08-8870-902977CEE838}" sibTransId="{0DC16977-FB4A-4322-99E6-9DC7ECE18CE0}"/>
    <dgm:cxn modelId="{2211473F-917B-4414-8C9D-7CC4B33944C4}" type="presOf" srcId="{AD2C95A0-EF75-4D07-ADBA-67B11F0C2FC6}" destId="{6F3D8B4C-B63B-4EE0-B7DE-9CE26BA1AFAD}" srcOrd="0" destOrd="0" presId="urn:microsoft.com/office/officeart/2005/8/layout/lProcess3"/>
    <dgm:cxn modelId="{463B674B-E855-4016-BAF5-FC804A9BF2ED}" type="presOf" srcId="{3B842FB7-8FA1-4A6B-B078-3F773E6A5D85}" destId="{C8A8C8AD-0986-4849-BF4D-E05527BBF584}" srcOrd="0" destOrd="0" presId="urn:microsoft.com/office/officeart/2005/8/layout/lProcess3"/>
    <dgm:cxn modelId="{56937565-0D3E-49F0-B0FE-55682CBC8141}" srcId="{8FBF6C95-63E4-4F9B-B5E4-109BBA5CB0BF}" destId="{ECB493A2-A496-4E99-9035-C77545945306}" srcOrd="0" destOrd="0" parTransId="{5D5439AD-3132-4B9E-BF1B-642572EE2F94}" sibTransId="{2B5AAE93-826D-468C-9ADC-AD45D7E4BAA7}"/>
    <dgm:cxn modelId="{3A8C4B4F-E9EE-4E86-84C8-9D9A750FCA0E}" type="presOf" srcId="{8FBF6C95-63E4-4F9B-B5E4-109BBA5CB0BF}" destId="{840A90CA-A643-40C2-B5BF-BA29DEE0C074}" srcOrd="0" destOrd="0" presId="urn:microsoft.com/office/officeart/2005/8/layout/lProcess3"/>
    <dgm:cxn modelId="{981B19C3-722A-47DD-8E6F-428637A9F7D8}" type="presOf" srcId="{EEFA2AC2-C9F7-4473-87D1-1CE75F93E68F}" destId="{0BF6B9F7-79F7-45D0-AE11-B6F1746857C1}" srcOrd="0" destOrd="0" presId="urn:microsoft.com/office/officeart/2005/8/layout/lProcess3"/>
    <dgm:cxn modelId="{33C06987-F6C1-468A-A64E-FB0097D8BF85}" srcId="{8FBF6C95-63E4-4F9B-B5E4-109BBA5CB0BF}" destId="{3B842FB7-8FA1-4A6B-B078-3F773E6A5D85}" srcOrd="1" destOrd="0" parTransId="{B89E5A0D-1F8B-4992-877B-F58B5DA8D555}" sibTransId="{BAA18F06-C305-489E-9B0B-85B4C40C2E41}"/>
    <dgm:cxn modelId="{425C75A3-6212-4643-9EAB-B733AC9883B2}" type="presOf" srcId="{ECB493A2-A496-4E99-9035-C77545945306}" destId="{4095EF1B-1E3C-4DF6-A7C7-5006916949A3}" srcOrd="0" destOrd="0" presId="urn:microsoft.com/office/officeart/2005/8/layout/lProcess3"/>
    <dgm:cxn modelId="{FF1B7455-007E-46CB-80AD-7317230FCD06}" type="presOf" srcId="{72AAC35C-9B5C-4F57-8427-AC6294F8BEB6}" destId="{462356A5-9872-4CE6-97F0-44EC1ACF367E}" srcOrd="0" destOrd="0" presId="urn:microsoft.com/office/officeart/2005/8/layout/lProcess3"/>
    <dgm:cxn modelId="{67A1C7E1-DAC8-456B-97FF-E4463736A914}" srcId="{A3DEA9BE-71E5-436C-91EC-1FEBDAB78C28}" destId="{AD2C95A0-EF75-4D07-ADBA-67B11F0C2FC6}" srcOrd="0" destOrd="0" parTransId="{117854A7-B14A-4296-A2FD-30AC74FA407F}" sibTransId="{0F14AAB4-78E5-4E64-B011-B68C69CE019A}"/>
    <dgm:cxn modelId="{8EF69E22-9648-4419-9D60-D7C196D97B53}" srcId="{3B842FB7-8FA1-4A6B-B078-3F773E6A5D85}" destId="{EEFA2AC2-C9F7-4473-87D1-1CE75F93E68F}" srcOrd="1" destOrd="0" parTransId="{312853C0-E090-49C8-9065-3EB7B6A170BA}" sibTransId="{92DB9F23-F8F4-4B81-AABF-FD5FC734E5C2}"/>
    <dgm:cxn modelId="{2B5A816E-1564-4FBF-90A3-5EE2DCC5F319}" srcId="{ECB493A2-A496-4E99-9035-C77545945306}" destId="{9A4EE1B4-DC10-4116-8942-183EC0F7EC1B}" srcOrd="1" destOrd="0" parTransId="{DBFF75C2-7976-4D8B-8CDC-C3B0F8B913F2}" sibTransId="{4964DF88-DD20-41DD-8067-5A8A502B8A40}"/>
    <dgm:cxn modelId="{F7B10E41-6A48-4BD4-99D4-64BB31C0ED15}" type="presParOf" srcId="{840A90CA-A643-40C2-B5BF-BA29DEE0C074}" destId="{00CD9F54-2B45-4E1D-9553-DFF2094E1D93}" srcOrd="0" destOrd="0" presId="urn:microsoft.com/office/officeart/2005/8/layout/lProcess3"/>
    <dgm:cxn modelId="{107D21EE-BC89-4FF8-927E-8CC06AB8C81E}" type="presParOf" srcId="{00CD9F54-2B45-4E1D-9553-DFF2094E1D93}" destId="{4095EF1B-1E3C-4DF6-A7C7-5006916949A3}" srcOrd="0" destOrd="0" presId="urn:microsoft.com/office/officeart/2005/8/layout/lProcess3"/>
    <dgm:cxn modelId="{20C6F66F-1CDE-46BE-8196-C3F6213EC5A0}" type="presParOf" srcId="{00CD9F54-2B45-4E1D-9553-DFF2094E1D93}" destId="{3343971B-E5DD-4C89-9A2D-71CD121CA8B0}" srcOrd="1" destOrd="0" presId="urn:microsoft.com/office/officeart/2005/8/layout/lProcess3"/>
    <dgm:cxn modelId="{453C33DE-7323-464D-8F41-584B46F0EA59}" type="presParOf" srcId="{00CD9F54-2B45-4E1D-9553-DFF2094E1D93}" destId="{8293BCC1-9BC2-4DDD-9F26-C62F4F7F7B65}" srcOrd="2" destOrd="0" presId="urn:microsoft.com/office/officeart/2005/8/layout/lProcess3"/>
    <dgm:cxn modelId="{4DEEE10B-8ABC-4D21-9FFC-AB4BEA423302}" type="presParOf" srcId="{00CD9F54-2B45-4E1D-9553-DFF2094E1D93}" destId="{C6DC94BF-E3BE-4EC6-96E6-66771CDFB09F}" srcOrd="3" destOrd="0" presId="urn:microsoft.com/office/officeart/2005/8/layout/lProcess3"/>
    <dgm:cxn modelId="{727665B9-FA4E-42F2-9FEA-D3C799BFED40}" type="presParOf" srcId="{00CD9F54-2B45-4E1D-9553-DFF2094E1D93}" destId="{1818FCD9-3377-4442-A2F5-D52C90666DFC}" srcOrd="4" destOrd="0" presId="urn:microsoft.com/office/officeart/2005/8/layout/lProcess3"/>
    <dgm:cxn modelId="{6E8712EB-831A-41DB-9D98-CB9499AD631F}" type="presParOf" srcId="{840A90CA-A643-40C2-B5BF-BA29DEE0C074}" destId="{6B5B56DF-BA31-48D7-A50C-3F6152099277}" srcOrd="1" destOrd="0" presId="urn:microsoft.com/office/officeart/2005/8/layout/lProcess3"/>
    <dgm:cxn modelId="{0B55430B-EDD8-4ECE-8B5A-D1B06E68F7F0}" type="presParOf" srcId="{840A90CA-A643-40C2-B5BF-BA29DEE0C074}" destId="{EBD188F9-5D90-4438-A0E7-4645E4FFFEC7}" srcOrd="2" destOrd="0" presId="urn:microsoft.com/office/officeart/2005/8/layout/lProcess3"/>
    <dgm:cxn modelId="{3397E564-61B9-43A5-AE1B-C56E9D1A9EA5}" type="presParOf" srcId="{EBD188F9-5D90-4438-A0E7-4645E4FFFEC7}" destId="{C8A8C8AD-0986-4849-BF4D-E05527BBF584}" srcOrd="0" destOrd="0" presId="urn:microsoft.com/office/officeart/2005/8/layout/lProcess3"/>
    <dgm:cxn modelId="{21AE5742-DA48-452A-B5D1-61FA29ED3E2C}" type="presParOf" srcId="{EBD188F9-5D90-4438-A0E7-4645E4FFFEC7}" destId="{6812C20D-A58E-4074-B13A-F3FFF1912834}" srcOrd="1" destOrd="0" presId="urn:microsoft.com/office/officeart/2005/8/layout/lProcess3"/>
    <dgm:cxn modelId="{98541F58-50DD-46E2-B4A7-135DE6525558}" type="presParOf" srcId="{EBD188F9-5D90-4438-A0E7-4645E4FFFEC7}" destId="{462356A5-9872-4CE6-97F0-44EC1ACF367E}" srcOrd="2" destOrd="0" presId="urn:microsoft.com/office/officeart/2005/8/layout/lProcess3"/>
    <dgm:cxn modelId="{25FB4DD1-EF51-4732-80A2-2435D981F2D4}" type="presParOf" srcId="{EBD188F9-5D90-4438-A0E7-4645E4FFFEC7}" destId="{C005895D-0617-49FA-A7F9-234DBD5CF896}" srcOrd="3" destOrd="0" presId="urn:microsoft.com/office/officeart/2005/8/layout/lProcess3"/>
    <dgm:cxn modelId="{2976005E-514D-4A1E-9DC7-2D0057CB9027}" type="presParOf" srcId="{EBD188F9-5D90-4438-A0E7-4645E4FFFEC7}" destId="{0BF6B9F7-79F7-45D0-AE11-B6F1746857C1}" srcOrd="4" destOrd="0" presId="urn:microsoft.com/office/officeart/2005/8/layout/lProcess3"/>
    <dgm:cxn modelId="{EC792EE7-A0F0-4D8F-8C84-993F174B9638}" type="presParOf" srcId="{840A90CA-A643-40C2-B5BF-BA29DEE0C074}" destId="{DA1A27AC-1C9E-4164-9537-EE61ACBD3765}" srcOrd="3" destOrd="0" presId="urn:microsoft.com/office/officeart/2005/8/layout/lProcess3"/>
    <dgm:cxn modelId="{C93FFB0C-5325-41FA-B99E-B0D75D0C8D75}" type="presParOf" srcId="{840A90CA-A643-40C2-B5BF-BA29DEE0C074}" destId="{DCFB8EA2-D612-42C7-B45A-653F3310287F}" srcOrd="4" destOrd="0" presId="urn:microsoft.com/office/officeart/2005/8/layout/lProcess3"/>
    <dgm:cxn modelId="{3DF1F620-3150-4DA8-BABF-BA34F4303B25}" type="presParOf" srcId="{DCFB8EA2-D612-42C7-B45A-653F3310287F}" destId="{C0091593-86DA-4ABD-AC13-7F65431E9A09}" srcOrd="0" destOrd="0" presId="urn:microsoft.com/office/officeart/2005/8/layout/lProcess3"/>
    <dgm:cxn modelId="{A473FD38-9CB0-4AB7-9924-1CCCB8C55671}" type="presParOf" srcId="{DCFB8EA2-D612-42C7-B45A-653F3310287F}" destId="{5FFCF54E-CDC4-4AAA-96AA-EF5CBBB0020F}" srcOrd="1" destOrd="0" presId="urn:microsoft.com/office/officeart/2005/8/layout/lProcess3"/>
    <dgm:cxn modelId="{1330A5F6-76E0-494D-81AC-E7ED7F271551}" type="presParOf" srcId="{DCFB8EA2-D612-42C7-B45A-653F3310287F}" destId="{6F3D8B4C-B63B-4EE0-B7DE-9CE26BA1AFAD}" srcOrd="2" destOrd="0" presId="urn:microsoft.com/office/officeart/2005/8/layout/lProcess3"/>
    <dgm:cxn modelId="{0FEA2246-E8DE-411B-871E-F02BC338DAB8}" type="presParOf" srcId="{DCFB8EA2-D612-42C7-B45A-653F3310287F}" destId="{936DF189-9B28-4427-929D-3F5231E06EC5}" srcOrd="3" destOrd="0" presId="urn:microsoft.com/office/officeart/2005/8/layout/lProcess3"/>
    <dgm:cxn modelId="{DC4A9185-5557-4E00-A94F-69C27CAD0647}" type="presParOf" srcId="{DCFB8EA2-D612-42C7-B45A-653F3310287F}" destId="{0E72E923-3B95-4EA9-9811-617FEB057B9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26CE-B194-4255-B6D0-74A6EAF8A587}">
      <dsp:nvSpPr>
        <dsp:cNvPr id="0" name=""/>
        <dsp:cNvSpPr/>
      </dsp:nvSpPr>
      <dsp:spPr>
        <a:xfrm>
          <a:off x="-1070583" y="4951"/>
          <a:ext cx="9627239" cy="85086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  <a:cs typeface="Arial" panose="020B0604020202020204" pitchFamily="34" charset="0"/>
            </a:rPr>
            <a:t>Imatelji Trezorskih zapisa oznake </a:t>
          </a:r>
          <a:r>
            <a:rPr lang="hr-HR" sz="1900" u="sng" kern="1200" dirty="0" smtClean="0">
              <a:latin typeface="+mn-lt"/>
              <a:cs typeface="Arial" panose="020B0604020202020204" pitchFamily="34" charset="0"/>
            </a:rPr>
            <a:t>RHMF-T-451B upisanih u rujnu 2024.</a:t>
          </a:r>
          <a:endParaRPr lang="hr-HR" sz="1900" u="sng" kern="1200" dirty="0">
            <a:latin typeface="+mn-lt"/>
            <a:cs typeface="Arial" panose="020B0604020202020204" pitchFamily="34" charset="0"/>
          </a:endParaRPr>
        </a:p>
      </dsp:txBody>
      <dsp:txXfrm>
        <a:off x="-1045662" y="29872"/>
        <a:ext cx="9577397" cy="801020"/>
      </dsp:txXfrm>
    </dsp:sp>
    <dsp:sp modelId="{ED5B8472-E615-4D6F-9FAF-44C68C791192}">
      <dsp:nvSpPr>
        <dsp:cNvPr id="0" name=""/>
        <dsp:cNvSpPr/>
      </dsp:nvSpPr>
      <dsp:spPr>
        <a:xfrm rot="5400000">
          <a:off x="3583499" y="877085"/>
          <a:ext cx="319073" cy="382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-5400000">
        <a:off x="3628170" y="908992"/>
        <a:ext cx="229732" cy="223351"/>
      </dsp:txXfrm>
    </dsp:sp>
    <dsp:sp modelId="{2885B676-4759-4758-89D7-E37F05105A49}">
      <dsp:nvSpPr>
        <dsp:cNvPr id="0" name=""/>
        <dsp:cNvSpPr/>
      </dsp:nvSpPr>
      <dsp:spPr>
        <a:xfrm>
          <a:off x="244918" y="1281245"/>
          <a:ext cx="6996235" cy="85086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  <a:cs typeface="Arial" panose="020B0604020202020204" pitchFamily="34" charset="0"/>
            </a:rPr>
            <a:t>Tijekom razdoblja upisa od 9. – 16. prosinca 2024.</a:t>
          </a:r>
          <a:endParaRPr lang="hr-HR" sz="1900" kern="1200" dirty="0">
            <a:latin typeface="+mn-lt"/>
            <a:cs typeface="Arial" panose="020B0604020202020204" pitchFamily="34" charset="0"/>
          </a:endParaRPr>
        </a:p>
      </dsp:txBody>
      <dsp:txXfrm>
        <a:off x="269839" y="1306166"/>
        <a:ext cx="6946393" cy="801020"/>
      </dsp:txXfrm>
    </dsp:sp>
    <dsp:sp modelId="{B8E75959-E606-4FE8-A632-EDE5DBACFB3F}">
      <dsp:nvSpPr>
        <dsp:cNvPr id="0" name=""/>
        <dsp:cNvSpPr/>
      </dsp:nvSpPr>
      <dsp:spPr>
        <a:xfrm rot="5400000">
          <a:off x="3583499" y="2153379"/>
          <a:ext cx="319073" cy="382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-5400000">
        <a:off x="3628170" y="2185286"/>
        <a:ext cx="229732" cy="223351"/>
      </dsp:txXfrm>
    </dsp:sp>
    <dsp:sp modelId="{F2258A0B-A994-4973-B13E-D7D634F13F99}">
      <dsp:nvSpPr>
        <dsp:cNvPr id="0" name=""/>
        <dsp:cNvSpPr/>
      </dsp:nvSpPr>
      <dsp:spPr>
        <a:xfrm>
          <a:off x="244918" y="2557539"/>
          <a:ext cx="6996235" cy="154799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0" kern="1200" dirty="0" smtClean="0">
              <a:latin typeface="+mn-lt"/>
              <a:cs typeface="Arial" panose="020B0604020202020204" pitchFamily="34" charset="0"/>
            </a:rPr>
            <a:t>Ponudu za upis nove emisije Trezorskih zapisa oznake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hr-HR" sz="1900" b="0" u="sng" kern="1200" dirty="0" smtClean="0">
              <a:latin typeface="+mn-lt"/>
              <a:cs typeface="Arial" panose="020B0604020202020204" pitchFamily="34" charset="0"/>
            </a:rPr>
            <a:t>RHMF-T-512N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0" u="none" kern="1200" dirty="0" smtClean="0">
              <a:latin typeface="+mn-lt"/>
              <a:cs typeface="Arial" panose="020B0604020202020204" pitchFamily="34" charset="0"/>
            </a:rPr>
            <a:t> mogu podmiriti</a:t>
          </a:r>
          <a:endParaRPr lang="hr-HR" sz="1900" b="0" u="none" kern="1200" dirty="0">
            <a:latin typeface="+mn-lt"/>
            <a:cs typeface="Arial" panose="020B0604020202020204" pitchFamily="34" charset="0"/>
          </a:endParaRPr>
        </a:p>
      </dsp:txBody>
      <dsp:txXfrm>
        <a:off x="290257" y="2602878"/>
        <a:ext cx="6905557" cy="1457313"/>
      </dsp:txXfrm>
    </dsp:sp>
    <dsp:sp modelId="{AA057A37-BA5F-4FE0-BFBD-F4448B92DAB5}">
      <dsp:nvSpPr>
        <dsp:cNvPr id="0" name=""/>
        <dsp:cNvSpPr/>
      </dsp:nvSpPr>
      <dsp:spPr>
        <a:xfrm rot="5341642">
          <a:off x="3607681" y="4156762"/>
          <a:ext cx="322833" cy="382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-5400000">
        <a:off x="3653410" y="4186796"/>
        <a:ext cx="229732" cy="225983"/>
      </dsp:txXfrm>
    </dsp:sp>
    <dsp:sp modelId="{F0F40692-3593-44DE-834F-D3B992DD6C2F}">
      <dsp:nvSpPr>
        <dsp:cNvPr id="0" name=""/>
        <dsp:cNvSpPr/>
      </dsp:nvSpPr>
      <dsp:spPr>
        <a:xfrm>
          <a:off x="212908" y="4535914"/>
          <a:ext cx="7115118" cy="8228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u="sng" kern="1200" dirty="0" smtClean="0">
              <a:latin typeface="+mn-lt"/>
              <a:cs typeface="Arial" panose="020B0604020202020204" pitchFamily="34" charset="0"/>
            </a:rPr>
            <a:t>REINVESTIRANJEM iznosa koji dospijeva 19. prosinca 2024.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  <a:cs typeface="Arial" panose="020B0604020202020204" pitchFamily="34" charset="0"/>
            </a:rPr>
            <a:t>(korištenjem raspoloživih sredstava na računu </a:t>
          </a:r>
          <a:r>
            <a:rPr lang="hr-HR" sz="1900" kern="1200" dirty="0" err="1" smtClean="0">
              <a:latin typeface="+mn-lt"/>
              <a:cs typeface="Arial" panose="020B0604020202020204" pitchFamily="34" charset="0"/>
            </a:rPr>
            <a:t>Ulagatelja</a:t>
          </a:r>
          <a:r>
            <a:rPr lang="hr-HR" sz="1900" kern="1200" dirty="0" smtClean="0">
              <a:latin typeface="+mn-lt"/>
              <a:cs typeface="Arial" panose="020B0604020202020204" pitchFamily="34" charset="0"/>
            </a:rPr>
            <a:t> u SKDD-u)</a:t>
          </a:r>
          <a:endParaRPr lang="hr-HR" sz="1900" kern="1200" dirty="0">
            <a:latin typeface="+mn-lt"/>
            <a:cs typeface="Arial" panose="020B0604020202020204" pitchFamily="34" charset="0"/>
          </a:endParaRPr>
        </a:p>
      </dsp:txBody>
      <dsp:txXfrm>
        <a:off x="237008" y="4560014"/>
        <a:ext cx="7066918" cy="774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AC0DF-C957-4B87-B20E-AAEEC5BF3047}">
      <dsp:nvSpPr>
        <dsp:cNvPr id="0" name=""/>
        <dsp:cNvSpPr/>
      </dsp:nvSpPr>
      <dsp:spPr>
        <a:xfrm>
          <a:off x="2796932" y="0"/>
          <a:ext cx="3248573" cy="32486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BBECC8-3260-4F9E-9741-F781AD3290CB}">
      <dsp:nvSpPr>
        <dsp:cNvPr id="0" name=""/>
        <dsp:cNvSpPr/>
      </dsp:nvSpPr>
      <dsp:spPr>
        <a:xfrm>
          <a:off x="2684108" y="1161524"/>
          <a:ext cx="3456085" cy="85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RHMF-T-451B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Dospijeće 19.12.2024.</a:t>
          </a:r>
          <a:endParaRPr lang="en-US" sz="170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2684108" y="1161524"/>
        <a:ext cx="3456085" cy="850699"/>
      </dsp:txXfrm>
    </dsp:sp>
    <dsp:sp modelId="{13EFDA7A-2D46-4CFC-8D5B-556308D2EC12}">
      <dsp:nvSpPr>
        <dsp:cNvPr id="0" name=""/>
        <dsp:cNvSpPr/>
      </dsp:nvSpPr>
      <dsp:spPr>
        <a:xfrm>
          <a:off x="2126350" y="2082266"/>
          <a:ext cx="2790772" cy="27919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B248E-3776-436E-9FFA-BCD46E580E60}">
      <dsp:nvSpPr>
        <dsp:cNvPr id="0" name=""/>
        <dsp:cNvSpPr/>
      </dsp:nvSpPr>
      <dsp:spPr>
        <a:xfrm>
          <a:off x="1868769" y="2924853"/>
          <a:ext cx="3278085" cy="891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RHMF-T-512N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Dospijeće 20.03.2025</a:t>
          </a:r>
          <a:r>
            <a:rPr lang="hr-HR" sz="1900" kern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.</a:t>
          </a:r>
          <a:endParaRPr lang="en-US" sz="190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1868769" y="2924853"/>
        <a:ext cx="3278085" cy="891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B2350-2C24-421C-9251-343D156E8EDE}">
      <dsp:nvSpPr>
        <dsp:cNvPr id="0" name=""/>
        <dsp:cNvSpPr/>
      </dsp:nvSpPr>
      <dsp:spPr>
        <a:xfrm>
          <a:off x="135465" y="1421"/>
          <a:ext cx="8204203" cy="72715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  <a:cs typeface="Arial" panose="020B0604020202020204" pitchFamily="34" charset="0"/>
            </a:rPr>
            <a:t>Datum izdanja nove emisije TZ  = Datum dospijeća emisije TZ koja se reinvestira</a:t>
          </a:r>
        </a:p>
      </dsp:txBody>
      <dsp:txXfrm>
        <a:off x="156763" y="22719"/>
        <a:ext cx="8161607" cy="684561"/>
      </dsp:txXfrm>
    </dsp:sp>
    <dsp:sp modelId="{6545C38F-80DD-49A6-A5EE-BF6B4849E3EC}">
      <dsp:nvSpPr>
        <dsp:cNvPr id="0" name=""/>
        <dsp:cNvSpPr/>
      </dsp:nvSpPr>
      <dsp:spPr>
        <a:xfrm rot="5400000">
          <a:off x="4101224" y="746758"/>
          <a:ext cx="272684" cy="327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-5400000">
        <a:off x="4139400" y="774027"/>
        <a:ext cx="196333" cy="190879"/>
      </dsp:txXfrm>
    </dsp:sp>
    <dsp:sp modelId="{F7528718-59EC-43FC-A0D1-5D088E332F97}">
      <dsp:nvSpPr>
        <dsp:cNvPr id="0" name=""/>
        <dsp:cNvSpPr/>
      </dsp:nvSpPr>
      <dsp:spPr>
        <a:xfrm>
          <a:off x="1524322" y="1092158"/>
          <a:ext cx="5426488" cy="72715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  <a:cs typeface="Arial" panose="020B0604020202020204" pitchFamily="34" charset="0"/>
            </a:rPr>
            <a:t>19. prosinca 2024.</a:t>
          </a:r>
          <a:endParaRPr lang="hr-HR" sz="1900" kern="1200" dirty="0">
            <a:latin typeface="+mn-lt"/>
          </a:endParaRPr>
        </a:p>
      </dsp:txBody>
      <dsp:txXfrm>
        <a:off x="1545620" y="1113456"/>
        <a:ext cx="5383892" cy="684561"/>
      </dsp:txXfrm>
    </dsp:sp>
    <dsp:sp modelId="{C347FC8C-EB1E-44F9-84E1-57966512D1CA}">
      <dsp:nvSpPr>
        <dsp:cNvPr id="0" name=""/>
        <dsp:cNvSpPr/>
      </dsp:nvSpPr>
      <dsp:spPr>
        <a:xfrm rot="5400000">
          <a:off x="4101224" y="1837495"/>
          <a:ext cx="272684" cy="327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-5400000">
        <a:off x="4139400" y="1864764"/>
        <a:ext cx="196333" cy="190879"/>
      </dsp:txXfrm>
    </dsp:sp>
    <dsp:sp modelId="{BF47FC55-9794-4B1E-B58C-3A9876844F2D}">
      <dsp:nvSpPr>
        <dsp:cNvPr id="0" name=""/>
        <dsp:cNvSpPr/>
      </dsp:nvSpPr>
      <dsp:spPr>
        <a:xfrm>
          <a:off x="2463025" y="2182895"/>
          <a:ext cx="3549083" cy="72715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err="1" smtClean="0">
              <a:latin typeface="+mn-lt"/>
              <a:cs typeface="Arial" panose="020B0604020202020204" pitchFamily="34" charset="0"/>
            </a:rPr>
            <a:t>Reinvestiranje</a:t>
          </a:r>
          <a:r>
            <a:rPr lang="hr-HR" sz="1900" kern="1200" dirty="0" smtClean="0">
              <a:latin typeface="+mn-lt"/>
              <a:cs typeface="Arial" panose="020B0604020202020204" pitchFamily="34" charset="0"/>
            </a:rPr>
            <a:t> u I. krugu upisa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  <a:cs typeface="Arial" panose="020B0604020202020204" pitchFamily="34" charset="0"/>
            </a:rPr>
            <a:t>(9. – 16. prosinca 2024.)</a:t>
          </a:r>
          <a:endParaRPr lang="hr-HR" sz="1900" kern="1200" dirty="0">
            <a:latin typeface="+mn-lt"/>
            <a:cs typeface="Arial" panose="020B0604020202020204" pitchFamily="34" charset="0"/>
          </a:endParaRPr>
        </a:p>
      </dsp:txBody>
      <dsp:txXfrm>
        <a:off x="2484323" y="2204193"/>
        <a:ext cx="3506487" cy="684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5EF1B-1E3C-4DF6-A7C7-5006916949A3}">
      <dsp:nvSpPr>
        <dsp:cNvPr id="0" name=""/>
        <dsp:cNvSpPr/>
      </dsp:nvSpPr>
      <dsp:spPr>
        <a:xfrm>
          <a:off x="0" y="79263"/>
          <a:ext cx="3309799" cy="1323919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  <a:cs typeface="Arial" panose="020B0604020202020204" pitchFamily="34" charset="0"/>
            </a:rPr>
            <a:t>10.000,00 €</a:t>
          </a:r>
          <a:endParaRPr lang="hr-HR" sz="2200" kern="1200" dirty="0">
            <a:latin typeface="+mn-lt"/>
            <a:cs typeface="Arial" panose="020B0604020202020204" pitchFamily="34" charset="0"/>
          </a:endParaRPr>
        </a:p>
      </dsp:txBody>
      <dsp:txXfrm>
        <a:off x="661960" y="79263"/>
        <a:ext cx="1985880" cy="1323919"/>
      </dsp:txXfrm>
    </dsp:sp>
    <dsp:sp modelId="{8293BCC1-9BC2-4DDD-9F26-C62F4F7F7B65}">
      <dsp:nvSpPr>
        <dsp:cNvPr id="0" name=""/>
        <dsp:cNvSpPr/>
      </dsp:nvSpPr>
      <dsp:spPr>
        <a:xfrm>
          <a:off x="2848415" y="180766"/>
          <a:ext cx="2747133" cy="1098853"/>
        </a:xfrm>
        <a:prstGeom prst="chevron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9.923,30 €</a:t>
          </a:r>
          <a:endParaRPr lang="hr-HR" sz="22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3397842" y="180766"/>
        <a:ext cx="1648280" cy="1098853"/>
      </dsp:txXfrm>
    </dsp:sp>
    <dsp:sp modelId="{1818FCD9-3377-4442-A2F5-D52C90666DFC}">
      <dsp:nvSpPr>
        <dsp:cNvPr id="0" name=""/>
        <dsp:cNvSpPr/>
      </dsp:nvSpPr>
      <dsp:spPr>
        <a:xfrm>
          <a:off x="5195669" y="183952"/>
          <a:ext cx="2747133" cy="1098853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76,70 €</a:t>
          </a:r>
          <a:endParaRPr lang="hr-HR" sz="22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5745096" y="183952"/>
        <a:ext cx="1648280" cy="1098853"/>
      </dsp:txXfrm>
    </dsp:sp>
    <dsp:sp modelId="{C8A8C8AD-0986-4849-BF4D-E05527BBF584}">
      <dsp:nvSpPr>
        <dsp:cNvPr id="0" name=""/>
        <dsp:cNvSpPr/>
      </dsp:nvSpPr>
      <dsp:spPr>
        <a:xfrm>
          <a:off x="3437" y="1836105"/>
          <a:ext cx="3309799" cy="1323919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  <a:cs typeface="Arial" panose="020B0604020202020204" pitchFamily="34" charset="0"/>
            </a:rPr>
            <a:t>15.000,00 €</a:t>
          </a:r>
          <a:endParaRPr lang="hr-HR" sz="2200" kern="1200" dirty="0">
            <a:latin typeface="+mn-lt"/>
            <a:cs typeface="Arial" panose="020B0604020202020204" pitchFamily="34" charset="0"/>
          </a:endParaRPr>
        </a:p>
      </dsp:txBody>
      <dsp:txXfrm>
        <a:off x="665397" y="1836105"/>
        <a:ext cx="1985880" cy="1323919"/>
      </dsp:txXfrm>
    </dsp:sp>
    <dsp:sp modelId="{462356A5-9872-4CE6-97F0-44EC1ACF367E}">
      <dsp:nvSpPr>
        <dsp:cNvPr id="0" name=""/>
        <dsp:cNvSpPr/>
      </dsp:nvSpPr>
      <dsp:spPr>
        <a:xfrm>
          <a:off x="2901143" y="1950518"/>
          <a:ext cx="2747133" cy="1098853"/>
        </a:xfrm>
        <a:prstGeom prst="chevron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10.000,00 €</a:t>
          </a:r>
          <a:endParaRPr lang="hr-HR" sz="22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3450570" y="1950518"/>
        <a:ext cx="1648280" cy="1098853"/>
      </dsp:txXfrm>
    </dsp:sp>
    <dsp:sp modelId="{0BF6B9F7-79F7-45D0-AE11-B6F1746857C1}">
      <dsp:nvSpPr>
        <dsp:cNvPr id="0" name=""/>
        <dsp:cNvSpPr/>
      </dsp:nvSpPr>
      <dsp:spPr>
        <a:xfrm>
          <a:off x="5246344" y="1950518"/>
          <a:ext cx="2747133" cy="1098853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4.884,95 €</a:t>
          </a:r>
          <a:endParaRPr lang="hr-HR" sz="22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5795771" y="1950518"/>
        <a:ext cx="1648280" cy="1098853"/>
      </dsp:txXfrm>
    </dsp:sp>
    <dsp:sp modelId="{C0091593-86DA-4ABD-AC13-7F65431E9A09}">
      <dsp:nvSpPr>
        <dsp:cNvPr id="0" name=""/>
        <dsp:cNvSpPr/>
      </dsp:nvSpPr>
      <dsp:spPr>
        <a:xfrm>
          <a:off x="11750" y="3649398"/>
          <a:ext cx="3309799" cy="1323919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  <a:cs typeface="Arial" panose="020B0604020202020204" pitchFamily="34" charset="0"/>
            </a:rPr>
            <a:t>7.000,00 €</a:t>
          </a:r>
          <a:endParaRPr lang="hr-HR" sz="2200" kern="1200" dirty="0">
            <a:latin typeface="+mn-lt"/>
            <a:cs typeface="Arial" panose="020B0604020202020204" pitchFamily="34" charset="0"/>
          </a:endParaRPr>
        </a:p>
      </dsp:txBody>
      <dsp:txXfrm>
        <a:off x="673710" y="3649398"/>
        <a:ext cx="1985880" cy="1323919"/>
      </dsp:txXfrm>
    </dsp:sp>
    <dsp:sp modelId="{6F3D8B4C-B63B-4EE0-B7DE-9CE26BA1AFAD}">
      <dsp:nvSpPr>
        <dsp:cNvPr id="0" name=""/>
        <dsp:cNvSpPr/>
      </dsp:nvSpPr>
      <dsp:spPr>
        <a:xfrm>
          <a:off x="2842369" y="3756938"/>
          <a:ext cx="2747133" cy="1098853"/>
        </a:xfrm>
        <a:prstGeom prst="chevron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7.000,00 €</a:t>
          </a:r>
          <a:endParaRPr lang="hr-HR" sz="22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3391796" y="3756938"/>
        <a:ext cx="1648280" cy="1098853"/>
      </dsp:txXfrm>
    </dsp:sp>
    <dsp:sp modelId="{0E72E923-3B95-4EA9-9811-617FEB057B9B}">
      <dsp:nvSpPr>
        <dsp:cNvPr id="0" name=""/>
        <dsp:cNvSpPr/>
      </dsp:nvSpPr>
      <dsp:spPr>
        <a:xfrm>
          <a:off x="5195669" y="3756938"/>
          <a:ext cx="2747133" cy="1098853"/>
        </a:xfrm>
        <a:prstGeom prst="chevron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3.053,69 €</a:t>
          </a:r>
          <a:endParaRPr lang="hr-HR" sz="22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5745096" y="3756938"/>
        <a:ext cx="1648280" cy="1098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0908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1561-048A-45AD-9061-7E05281D9FA8}" type="datetimeFigureOut">
              <a:rPr lang="hr-HR" smtClean="0"/>
              <a:t>05.12.2024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0908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13DDD-A17E-4917-8E37-5C0AB2F084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87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13DDD-A17E-4917-8E37-5C0AB2F0842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42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13DDD-A17E-4917-8E37-5C0AB2F0842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3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5590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2276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8265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F695-A970-4A46-BB00-83E328ACF8AE}" type="datetimeFigureOut">
              <a:rPr lang="hr-HR" smtClean="0"/>
              <a:t>05.12.2024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0B1D-B3D0-44E2-9C32-FE1AE4BF4D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65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0" y="1"/>
            <a:ext cx="12192000" cy="764703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/>
            <a:endParaRPr lang="hr-HR" altLang="sr-Latn-R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1154" r="30083" b="2354"/>
          <a:stretch/>
        </p:blipFill>
        <p:spPr>
          <a:xfrm>
            <a:off x="11590948" y="82216"/>
            <a:ext cx="452771" cy="600271"/>
          </a:xfrm>
          <a:prstGeom prst="rect">
            <a:avLst/>
          </a:prstGeo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29746" y="58286"/>
            <a:ext cx="10515600" cy="64812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>
          <a:xfrm>
            <a:off x="11614476" y="6397539"/>
            <a:ext cx="405714" cy="3651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CB6F75B-A5E7-44A2-B27F-42D9440132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7509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4455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0546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060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7146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8234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0802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3900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F75B-A5E7-44A2-B27F-42D9440132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fin.gov.hr/UserDocsImages/dokumenti/javni-dug/tz-pravila/Pravila%20i%20uvjeti%20aukcije%20trezorskih%20zapisa%20Ministarstva%20financija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-riznica-mfin.gov.hr/" TargetMode="External"/><Relationship Id="rId2" Type="http://schemas.openxmlformats.org/officeDocument/2006/relationships/hyperlink" Target="https://www.fina.hr/poslovni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43498" y="2577736"/>
            <a:ext cx="7705004" cy="24906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tIns="108000" bIns="36000" anchor="ctr">
            <a:noAutofit/>
          </a:bodyPr>
          <a:lstStyle/>
          <a:p>
            <a:pPr eaLnBrk="1" hangingPunct="1"/>
            <a:r>
              <a:rPr lang="hr-HR" altLang="sr-Latn-R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Ponuda Trezorskih zapisa</a:t>
            </a:r>
            <a:br>
              <a:rPr lang="hr-HR" altLang="sr-Latn-R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Republike Hrvatske</a:t>
            </a:r>
            <a:r>
              <a:rPr lang="hr-HR" altLang="sr-Latn-RS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r-HR" altLang="sr-Latn-RS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altLang="sr-Latn-RS" sz="2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r-HR" altLang="sr-Latn-RS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altLang="sr-Latn-RS" sz="2200" b="1" dirty="0">
                <a:solidFill>
                  <a:schemeClr val="accent5">
                    <a:lumMod val="50000"/>
                  </a:schemeClr>
                </a:solidFill>
              </a:rPr>
              <a:t>uz uključivanje s</a:t>
            </a:r>
            <a:r>
              <a:rPr lang="hr-HR" altLang="sr-Latn-RS" sz="2400" b="1" dirty="0">
                <a:solidFill>
                  <a:schemeClr val="accent5">
                    <a:lumMod val="50000"/>
                  </a:schemeClr>
                </a:solidFill>
              </a:rPr>
              <a:t>ektora </a:t>
            </a:r>
            <a:r>
              <a:rPr lang="hr-HR" altLang="sr-Latn-RS" sz="2400" b="1" dirty="0" smtClean="0">
                <a:solidFill>
                  <a:schemeClr val="accent5">
                    <a:lumMod val="50000"/>
                  </a:schemeClr>
                </a:solidFill>
              </a:rPr>
              <a:t>građanstva</a:t>
            </a:r>
            <a:br>
              <a:rPr lang="hr-HR" altLang="sr-Latn-R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altLang="sr-Latn-RS" sz="2400" b="1" dirty="0" smtClean="0">
                <a:solidFill>
                  <a:schemeClr val="accent5">
                    <a:lumMod val="50000"/>
                  </a:schemeClr>
                </a:solidFill>
              </a:rPr>
              <a:t>VI. izdanje</a:t>
            </a:r>
            <a:br>
              <a:rPr lang="hr-HR" altLang="sr-Latn-R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altLang="sr-Latn-RS" sz="2200" b="1" dirty="0" smtClean="0">
                <a:solidFill>
                  <a:schemeClr val="accent5">
                    <a:lumMod val="50000"/>
                  </a:schemeClr>
                </a:solidFill>
              </a:rPr>
              <a:t>Dospijeće: 20. ožujka 2025. </a:t>
            </a:r>
            <a:br>
              <a:rPr lang="hr-HR" altLang="sr-Latn-RS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altLang="sr-Latn-RS" sz="2200" b="1" dirty="0" smtClean="0">
                <a:solidFill>
                  <a:schemeClr val="accent5">
                    <a:lumMod val="50000"/>
                  </a:schemeClr>
                </a:solidFill>
              </a:rPr>
              <a:t>(91 dan)</a:t>
            </a:r>
            <a:endParaRPr lang="hr-HR" altLang="sr-Latn-R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01344" y="6021288"/>
            <a:ext cx="33845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ts val="2200"/>
              </a:spcBef>
              <a:buClr>
                <a:srgbClr val="3783FF"/>
              </a:buClr>
              <a:buSzPct val="123000"/>
              <a:buFont typeface="Symbol" panose="05050102010706020507" pitchFamily="18" charset="2"/>
              <a:buChar char="¨"/>
              <a:defRPr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400"/>
              </a:spcBef>
              <a:buClr>
                <a:schemeClr val="tx1"/>
              </a:buClr>
              <a:buSzPct val="77000"/>
              <a:buChar char="—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Frutiger 55 Roman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dirty="0">
                <a:latin typeface="+mn-lt"/>
              </a:rPr>
              <a:t>Zagreb, </a:t>
            </a:r>
            <a:r>
              <a:rPr lang="hr-HR" altLang="sr-Latn-RS" sz="1600" dirty="0" smtClean="0">
                <a:latin typeface="+mn-lt"/>
              </a:rPr>
              <a:t>prosinac </a:t>
            </a:r>
            <a:r>
              <a:rPr lang="hr-HR" altLang="sr-Latn-RS" sz="1600" dirty="0">
                <a:latin typeface="+mn-lt"/>
              </a:rPr>
              <a:t>2024.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62BFA6-0ED0-4B07-9930-72789BB6CC8B}"/>
              </a:ext>
            </a:extLst>
          </p:cNvPr>
          <p:cNvGrpSpPr/>
          <p:nvPr/>
        </p:nvGrpSpPr>
        <p:grpSpPr>
          <a:xfrm>
            <a:off x="4193043" y="426071"/>
            <a:ext cx="3801152" cy="1972701"/>
            <a:chOff x="4193043" y="504450"/>
            <a:chExt cx="3801152" cy="1972701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2"/>
            <a:srcRect b="26661"/>
            <a:stretch/>
          </p:blipFill>
          <p:spPr>
            <a:xfrm>
              <a:off x="4223324" y="504450"/>
              <a:ext cx="3740590" cy="1161298"/>
            </a:xfrm>
            <a:prstGeom prst="rect">
              <a:avLst/>
            </a:prstGeom>
          </p:spPr>
        </p:pic>
        <p:sp>
          <p:nvSpPr>
            <p:cNvPr id="7" name="TekstniOkvir 6"/>
            <p:cNvSpPr txBox="1"/>
            <p:nvPr/>
          </p:nvSpPr>
          <p:spPr>
            <a:xfrm>
              <a:off x="4193043" y="1707710"/>
              <a:ext cx="38011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>
                  <a:cs typeface="Times New Roman" panose="02020603050405020304" pitchFamily="18" charset="0"/>
                </a:rPr>
                <a:t>VLADA REPUBLIKE HRVATSKE</a:t>
              </a:r>
            </a:p>
            <a:p>
              <a:pPr algn="ctr"/>
              <a:endParaRPr lang="hr-HR" sz="400" b="1" dirty="0">
                <a:cs typeface="Times New Roman" panose="02020603050405020304" pitchFamily="18" charset="0"/>
              </a:endParaRPr>
            </a:p>
            <a:p>
              <a:pPr algn="ctr"/>
              <a:r>
                <a:rPr lang="hr-HR" sz="2000" dirty="0">
                  <a:cs typeface="Times New Roman" panose="02020603050405020304" pitchFamily="18" charset="0"/>
                </a:rPr>
                <a:t>Ministarstvo financija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879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6574" y="88106"/>
            <a:ext cx="10515600" cy="648129"/>
          </a:xfrm>
        </p:spPr>
        <p:txBody>
          <a:bodyPr/>
          <a:lstStyle/>
          <a:p>
            <a:r>
              <a:rPr lang="hr-HR" dirty="0"/>
              <a:t>Koraci za realizaciju ponude za upis u prvom krugu</a:t>
            </a:r>
            <a:endParaRPr lang="hr-HR" b="1" u="sng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10</a:t>
            </a:fld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11448" y="767614"/>
            <a:ext cx="11709849" cy="67095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42925" lvl="1" indent="-457200" algn="just">
              <a:lnSpc>
                <a:spcPct val="15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hr-HR" altLang="sr-Latn-RS" sz="2000" dirty="0"/>
              <a:t>Upis ponude izabranim kanalom (poslovnica FINA-e ili E-RIZNICA)</a:t>
            </a:r>
          </a:p>
          <a:p>
            <a:pPr marL="542925" lvl="1" indent="-457200" algn="just">
              <a:lnSpc>
                <a:spcPct val="15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hr-HR" altLang="sr-Latn-RS" sz="2000" dirty="0"/>
              <a:t>Potvrda o zaprimljenoj ponudi s instrukcijama za plaćanje</a:t>
            </a:r>
          </a:p>
          <a:p>
            <a:pPr marL="542925" lvl="1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hr-HR" altLang="sr-Latn-RS" sz="2000" dirty="0"/>
              <a:t>Plaćanje po </a:t>
            </a:r>
            <a:r>
              <a:rPr lang="hr-HR" altLang="sr-Latn-RS" sz="2000" dirty="0" smtClean="0"/>
              <a:t>ponudi</a:t>
            </a:r>
            <a:endParaRPr lang="hr-HR" altLang="sr-Latn-RS" sz="2000" dirty="0"/>
          </a:p>
          <a:p>
            <a:pPr marL="1000125" lvl="2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/>
              <a:t>p</a:t>
            </a:r>
            <a:r>
              <a:rPr lang="hr-HR" altLang="sr-Latn-RS" sz="2000" dirty="0" smtClean="0"/>
              <a:t>rilikom </a:t>
            </a:r>
            <a:r>
              <a:rPr lang="hr-HR" altLang="sr-Latn-RS" sz="2000" b="1" u="sng" dirty="0" err="1" smtClean="0"/>
              <a:t>reinvestiranja</a:t>
            </a:r>
            <a:r>
              <a:rPr lang="hr-HR" altLang="sr-Latn-RS" sz="2000" dirty="0" smtClean="0"/>
              <a:t>, nominalnim iznosom kojim </a:t>
            </a:r>
            <a:r>
              <a:rPr lang="hr-HR" altLang="sr-Latn-RS" sz="2000" dirty="0" err="1"/>
              <a:t>U</a:t>
            </a:r>
            <a:r>
              <a:rPr lang="hr-HR" altLang="sr-Latn-RS" sz="2000" dirty="0" err="1" smtClean="0"/>
              <a:t>lagatelj</a:t>
            </a:r>
            <a:r>
              <a:rPr lang="hr-HR" altLang="sr-Latn-RS" sz="2000" dirty="0" smtClean="0"/>
              <a:t> raspolaže kod SKDD-a:</a:t>
            </a:r>
          </a:p>
          <a:p>
            <a:pPr marL="1457325" lvl="3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/>
              <a:t>z</a:t>
            </a:r>
            <a:r>
              <a:rPr lang="hr-HR" altLang="sr-Latn-RS" sz="2000" dirty="0" smtClean="0"/>
              <a:t>a manji ili isti broj TZ - </a:t>
            </a:r>
            <a:r>
              <a:rPr lang="hr-HR" altLang="sr-Latn-RS" sz="2000" b="1" dirty="0" smtClean="0"/>
              <a:t>automatizmom</a:t>
            </a:r>
            <a:r>
              <a:rPr lang="hr-HR" altLang="sr-Latn-RS" sz="2000" dirty="0" smtClean="0"/>
              <a:t>, plaćanje se ne izvršava</a:t>
            </a:r>
          </a:p>
          <a:p>
            <a:pPr marL="1457325" lvl="3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/>
              <a:t>z</a:t>
            </a:r>
            <a:r>
              <a:rPr lang="hr-HR" altLang="sr-Latn-RS" sz="2000" dirty="0" smtClean="0"/>
              <a:t>a veći broj od raspoloživih TZ u dospijeću - nadoplata razlike prema instrukcijama za plaćanje</a:t>
            </a:r>
          </a:p>
          <a:p>
            <a:pPr marL="1000125" lvl="2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 smtClean="0"/>
              <a:t>gotovinska </a:t>
            </a:r>
            <a:r>
              <a:rPr lang="hr-HR" altLang="sr-Latn-RS" sz="2000" dirty="0"/>
              <a:t>uplata (Fina, banke, poštanski uredi</a:t>
            </a:r>
            <a:r>
              <a:rPr lang="hr-HR" altLang="sr-Latn-RS" sz="2000" dirty="0" smtClean="0"/>
              <a:t>)</a:t>
            </a:r>
            <a:endParaRPr lang="hr-HR" altLang="sr-Latn-RS" sz="2000" dirty="0"/>
          </a:p>
          <a:p>
            <a:pPr marL="1000125" lvl="2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000" dirty="0"/>
              <a:t>bezgotovinsko plaćanje </a:t>
            </a:r>
            <a:r>
              <a:rPr lang="hr-HR" altLang="sr-Latn-RS" sz="2000" dirty="0" smtClean="0"/>
              <a:t>(Internet/m  bankarstvom, banke </a:t>
            </a:r>
            <a:r>
              <a:rPr lang="hr-HR" altLang="sr-Latn-RS" sz="2000" dirty="0"/>
              <a:t>i dr.) </a:t>
            </a:r>
          </a:p>
          <a:p>
            <a:pPr marL="542925" lvl="1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err="1"/>
              <a:t>Ulagatelj</a:t>
            </a:r>
            <a:r>
              <a:rPr lang="hr-HR" altLang="sr-Latn-RS" sz="2000" dirty="0"/>
              <a:t> samostalno odabire </a:t>
            </a:r>
            <a:r>
              <a:rPr lang="pl-PL" altLang="sr-Latn-RS" sz="2000" dirty="0"/>
              <a:t>način </a:t>
            </a:r>
            <a:r>
              <a:rPr lang="pl-PL" altLang="sr-Latn-RS" sz="2000" dirty="0" smtClean="0"/>
              <a:t>plaćanja prema cjeniku pružatelja platnih usluga</a:t>
            </a:r>
            <a:endParaRPr lang="hr-HR" altLang="sr-Latn-RS" sz="2000" dirty="0"/>
          </a:p>
          <a:p>
            <a:pPr marL="542925" lvl="1" indent="-457200" algn="just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hr-HR" altLang="sr-Latn-RS" sz="2000" i="1" dirty="0" smtClean="0"/>
          </a:p>
          <a:p>
            <a:pPr marL="85725" lvl="1" algn="just">
              <a:lnSpc>
                <a:spcPct val="15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30000"/>
              <a:defRPr/>
            </a:pPr>
            <a:r>
              <a:rPr lang="hr-HR" altLang="sr-Latn-RS" sz="2000" i="1" dirty="0" smtClean="0"/>
              <a:t>Napomena</a:t>
            </a:r>
            <a:r>
              <a:rPr lang="hr-HR" altLang="sr-Latn-RS" sz="2000" dirty="0" smtClean="0"/>
              <a:t>: </a:t>
            </a:r>
            <a:r>
              <a:rPr lang="hr-HR" altLang="sr-Latn-RS" sz="2000" u="sng" dirty="0" smtClean="0"/>
              <a:t>Ponuda </a:t>
            </a:r>
            <a:r>
              <a:rPr lang="hr-HR" altLang="sr-Latn-RS" sz="2000" u="sng" dirty="0"/>
              <a:t>je valjana tek po uplati iznosa sukladno Potvrdi o zaprimljenoj ponudi! </a:t>
            </a:r>
          </a:p>
          <a:p>
            <a:pPr marL="85725" lvl="1" algn="just">
              <a:lnSpc>
                <a:spcPct val="15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30000"/>
              <a:defRPr/>
            </a:pPr>
            <a:endParaRPr lang="hr-HR" altLang="sr-Latn-RS" sz="2000" u="sng" dirty="0"/>
          </a:p>
        </p:txBody>
      </p:sp>
    </p:spTree>
    <p:extLst>
      <p:ext uri="{BB962C8B-B14F-4D97-AF65-F5344CB8AC3E}">
        <p14:creationId xmlns:p14="http://schemas.microsoft.com/office/powerpoint/2010/main" val="222937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146" y="90647"/>
            <a:ext cx="10515600" cy="648129"/>
          </a:xfrm>
        </p:spPr>
        <p:txBody>
          <a:bodyPr/>
          <a:lstStyle/>
          <a:p>
            <a:r>
              <a:rPr lang="hr-HR" dirty="0"/>
              <a:t>Upis Trezorskih zapisa u drugom krugu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11</a:t>
            </a:fld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04800" y="1231406"/>
            <a:ext cx="11309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sz="2600" dirty="0">
                <a:ea typeface="Calibri" panose="020F0502020204030204" pitchFamily="34" charset="0"/>
                <a:cs typeface="Times New Roman" panose="02020603050405020304" pitchFamily="18" charset="0"/>
              </a:rPr>
              <a:t>Drugi krug upisa</a:t>
            </a:r>
            <a:r>
              <a:rPr lang="hr-HR" sz="2600" dirty="0">
                <a:ea typeface="Calibri" panose="020F0502020204030204" pitchFamily="34" charset="0"/>
                <a:sym typeface="Georgia"/>
              </a:rPr>
              <a:t> namijenjen je </a:t>
            </a:r>
            <a:r>
              <a:rPr lang="hr-HR" sz="2600" b="1" dirty="0">
                <a:ea typeface="Calibri" panose="020F0502020204030204" pitchFamily="34" charset="0"/>
                <a:sym typeface="Georgia"/>
              </a:rPr>
              <a:t>registriranim korisnicima </a:t>
            </a:r>
            <a:r>
              <a:rPr lang="hr-HR" sz="2600" b="1" dirty="0" err="1">
                <a:ea typeface="Calibri" panose="020F0502020204030204" pitchFamily="34" charset="0"/>
                <a:sym typeface="Georgia"/>
              </a:rPr>
              <a:t>Bloomberg</a:t>
            </a:r>
            <a:r>
              <a:rPr lang="hr-HR" sz="2600" b="1" dirty="0">
                <a:ea typeface="Calibri" panose="020F0502020204030204" pitchFamily="34" charset="0"/>
                <a:sym typeface="Georgia"/>
              </a:rPr>
              <a:t> aukcijskog sustava (BAS).</a:t>
            </a:r>
          </a:p>
          <a:p>
            <a:pPr algn="just">
              <a:spcAft>
                <a:spcPts val="0"/>
              </a:spcAft>
            </a:pPr>
            <a:endParaRPr lang="hr-HR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Clr>
                <a:srgbClr val="002060"/>
              </a:buClr>
              <a:buSzPct val="130000"/>
              <a:buFont typeface="Arial" panose="020B0604020202020204" pitchFamily="34" charset="0"/>
              <a:buChar char="•"/>
            </a:pPr>
            <a:r>
              <a:rPr lang="hr-HR" sz="2600" dirty="0">
                <a:ea typeface="Calibri" panose="020F0502020204030204" pitchFamily="34" charset="0"/>
                <a:cs typeface="Times New Roman" panose="02020603050405020304" pitchFamily="18" charset="0"/>
              </a:rPr>
              <a:t>Drugi krug upisa provodi se putem elektroničkog </a:t>
            </a:r>
            <a:r>
              <a:rPr lang="hr-HR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Bloomberg</a:t>
            </a:r>
            <a:r>
              <a:rPr lang="hr-HR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aukcijskog sustava (BAS)</a:t>
            </a:r>
            <a:r>
              <a:rPr lang="hr-HR" sz="2600" dirty="0">
                <a:ea typeface="Calibri" panose="020F0502020204030204" pitchFamily="34" charset="0"/>
                <a:cs typeface="Times New Roman" panose="02020603050405020304" pitchFamily="18" charset="0"/>
              </a:rPr>
              <a:t> sukladno pravilima i uvjetima aukcije Trezorskih zapisa </a:t>
            </a:r>
            <a:r>
              <a:rPr lang="hr-HR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Republike Hrvatske </a:t>
            </a:r>
            <a:r>
              <a:rPr lang="hr-HR" sz="2600" dirty="0">
                <a:ea typeface="Calibri" panose="020F0502020204030204" pitchFamily="34" charset="0"/>
                <a:cs typeface="Times New Roman" panose="02020603050405020304" pitchFamily="18" charset="0"/>
              </a:rPr>
              <a:t>objavljenim na Internet stranici Ministarstva financija </a:t>
            </a:r>
            <a:r>
              <a:rPr lang="hr-HR" sz="26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Pravila i uvjeti aukcije trezorskih zapisa</a:t>
            </a:r>
            <a:r>
              <a:rPr lang="hr-HR" sz="26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49326" y="4984022"/>
            <a:ext cx="110651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hr-HR" sz="2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Razdoblje upisa u drugom krugu: </a:t>
            </a:r>
            <a:r>
              <a:rPr lang="hr-HR" sz="2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17. prosinca </a:t>
            </a:r>
            <a:r>
              <a:rPr lang="hr-HR" sz="2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2024. od 9:00 do 11:00 sati.</a:t>
            </a:r>
          </a:p>
        </p:txBody>
      </p:sp>
    </p:spTree>
    <p:extLst>
      <p:ext uri="{BB962C8B-B14F-4D97-AF65-F5344CB8AC3E}">
        <p14:creationId xmlns:p14="http://schemas.microsoft.com/office/powerpoint/2010/main" val="197194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6D00C-A7CB-4C23-8417-8BBAFC0B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4671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B6F75B-A5E7-44A2-B27F-42D94401328D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AE1DB-62FC-49F5-B85D-F0BCF477D883}"/>
              </a:ext>
            </a:extLst>
          </p:cNvPr>
          <p:cNvSpPr/>
          <p:nvPr/>
        </p:nvSpPr>
        <p:spPr>
          <a:xfrm>
            <a:off x="5810045" y="1386216"/>
            <a:ext cx="4320000" cy="353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8550A6-F16B-4BC7-B8FC-B912F477A2B2}"/>
              </a:ext>
            </a:extLst>
          </p:cNvPr>
          <p:cNvSpPr/>
          <p:nvPr/>
        </p:nvSpPr>
        <p:spPr>
          <a:xfrm rot="5400000">
            <a:off x="8099660" y="-97044"/>
            <a:ext cx="484850" cy="298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" y="1497878"/>
            <a:ext cx="6335216" cy="3307276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15" y="1371281"/>
            <a:ext cx="4855205" cy="34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0B1D-B3D0-44E2-9C32-FE1AE4BF4D64}" type="slidenum">
              <a:rPr lang="hr-HR" smtClean="0"/>
              <a:t>2</a:t>
            </a:fld>
            <a:endParaRPr lang="hr-HR"/>
          </a:p>
        </p:txBody>
      </p:sp>
      <p:sp>
        <p:nvSpPr>
          <p:cNvPr id="5" name="Pravokutnik 7"/>
          <p:cNvSpPr/>
          <p:nvPr/>
        </p:nvSpPr>
        <p:spPr>
          <a:xfrm>
            <a:off x="0" y="-29009"/>
            <a:ext cx="12192000" cy="653298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pic>
        <p:nvPicPr>
          <p:cNvPr id="6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1154" r="30083" b="2354"/>
          <a:stretch/>
        </p:blipFill>
        <p:spPr>
          <a:xfrm>
            <a:off x="11675698" y="71564"/>
            <a:ext cx="359783" cy="47699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B3BC235-E484-BDAA-C1E4-3E43799977D0}"/>
              </a:ext>
            </a:extLst>
          </p:cNvPr>
          <p:cNvSpPr txBox="1">
            <a:spLocks/>
          </p:cNvSpPr>
          <p:nvPr/>
        </p:nvSpPr>
        <p:spPr>
          <a:xfrm>
            <a:off x="214490" y="143194"/>
            <a:ext cx="9600002" cy="4046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lang="en-GB" sz="2000" b="0" kern="1200" noProof="0">
                <a:solidFill>
                  <a:srgbClr val="4F81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32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5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6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800" dirty="0" smtClean="0">
                <a:solidFill>
                  <a:srgbClr val="FFFFFF"/>
                </a:solidFill>
                <a:latin typeface="+mj-lt"/>
              </a:rPr>
              <a:t>Dosadašnja izdanja Trezorskih zapisa ročnosti 91 dan</a:t>
            </a:r>
          </a:p>
        </p:txBody>
      </p:sp>
      <p:pic>
        <p:nvPicPr>
          <p:cNvPr id="8" name="Slika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4" y="2411094"/>
            <a:ext cx="578030" cy="572250"/>
          </a:xfrm>
          <a:prstGeom prst="rect">
            <a:avLst/>
          </a:prstGeom>
        </p:spPr>
      </p:pic>
      <p:pic>
        <p:nvPicPr>
          <p:cNvPr id="9" name="Slika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4" y="3171505"/>
            <a:ext cx="577390" cy="577390"/>
          </a:xfrm>
          <a:prstGeom prst="rect">
            <a:avLst/>
          </a:prstGeom>
        </p:spPr>
      </p:pic>
      <p:pic>
        <p:nvPicPr>
          <p:cNvPr id="10" name="Slika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87" y="4022684"/>
            <a:ext cx="626845" cy="620577"/>
          </a:xfrm>
          <a:prstGeom prst="rect">
            <a:avLst/>
          </a:prstGeom>
        </p:spPr>
      </p:pic>
      <p:sp>
        <p:nvSpPr>
          <p:cNvPr id="12" name="TekstniOkvir 44"/>
          <p:cNvSpPr txBox="1"/>
          <p:nvPr/>
        </p:nvSpPr>
        <p:spPr>
          <a:xfrm>
            <a:off x="924255" y="2543878"/>
            <a:ext cx="1444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 izdanja</a:t>
            </a:r>
            <a:endParaRPr kumimoji="0" lang="hr-HR" sz="1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stniOkvir 45"/>
          <p:cNvSpPr txBox="1"/>
          <p:nvPr/>
        </p:nvSpPr>
        <p:spPr>
          <a:xfrm>
            <a:off x="759222" y="3208496"/>
            <a:ext cx="1774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Godišnja stopa </a:t>
            </a: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prinosa</a:t>
            </a:r>
          </a:p>
        </p:txBody>
      </p:sp>
      <p:sp>
        <p:nvSpPr>
          <p:cNvPr id="14" name="TekstniOkvir 46"/>
          <p:cNvSpPr txBox="1"/>
          <p:nvPr/>
        </p:nvSpPr>
        <p:spPr>
          <a:xfrm>
            <a:off x="904757" y="4080872"/>
            <a:ext cx="1483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Sudjelovalo</a:t>
            </a: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građana</a:t>
            </a:r>
            <a:endParaRPr kumimoji="0" lang="hr-HR" sz="1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stniOkvir 47"/>
          <p:cNvSpPr txBox="1"/>
          <p:nvPr/>
        </p:nvSpPr>
        <p:spPr>
          <a:xfrm>
            <a:off x="924255" y="5731747"/>
            <a:ext cx="1483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Upisani iznos</a:t>
            </a:r>
            <a:b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(građani)*</a:t>
            </a:r>
            <a:endParaRPr kumimoji="0" lang="hr-HR" sz="1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stniOkvir 48"/>
          <p:cNvSpPr txBox="1"/>
          <p:nvPr/>
        </p:nvSpPr>
        <p:spPr>
          <a:xfrm>
            <a:off x="904757" y="4818534"/>
            <a:ext cx="14834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Upisani iznos</a:t>
            </a:r>
            <a:b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emisije</a:t>
            </a:r>
            <a:r>
              <a:rPr kumimoji="0" lang="hr-H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3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 + II. krug)</a:t>
            </a:r>
            <a:endParaRPr kumimoji="0" lang="hr-HR" sz="13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a 12"/>
          <p:cNvGrpSpPr/>
          <p:nvPr/>
        </p:nvGrpSpPr>
        <p:grpSpPr>
          <a:xfrm>
            <a:off x="2509003" y="755412"/>
            <a:ext cx="2311495" cy="1434070"/>
            <a:chOff x="8322829" y="876226"/>
            <a:chExt cx="2940742" cy="2154556"/>
          </a:xfrm>
        </p:grpSpPr>
        <p:grpSp>
          <p:nvGrpSpPr>
            <p:cNvPr id="18" name="Grupa 37"/>
            <p:cNvGrpSpPr/>
            <p:nvPr/>
          </p:nvGrpSpPr>
          <p:grpSpPr>
            <a:xfrm>
              <a:off x="8322829" y="876226"/>
              <a:ext cx="2940742" cy="2154556"/>
              <a:chOff x="1328124" y="1485160"/>
              <a:chExt cx="2940742" cy="2154556"/>
            </a:xfrm>
          </p:grpSpPr>
          <p:grpSp>
            <p:nvGrpSpPr>
              <p:cNvPr id="20" name="Grupa 39"/>
              <p:cNvGrpSpPr/>
              <p:nvPr/>
            </p:nvGrpSpPr>
            <p:grpSpPr>
              <a:xfrm>
                <a:off x="1328124" y="2141220"/>
                <a:ext cx="2940742" cy="1498496"/>
                <a:chOff x="1447396" y="1734926"/>
                <a:chExt cx="2940742" cy="1498496"/>
              </a:xfrm>
            </p:grpSpPr>
            <p:sp>
              <p:nvSpPr>
                <p:cNvPr id="22" name="Zaobljeni pravokutnik 41"/>
                <p:cNvSpPr/>
                <p:nvPr/>
              </p:nvSpPr>
              <p:spPr>
                <a:xfrm>
                  <a:off x="1447396" y="1734926"/>
                  <a:ext cx="2940742" cy="149849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57150" cap="flat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Georgia"/>
                  </a:endParaRPr>
                </a:p>
              </p:txBody>
            </p:sp>
            <p:sp>
              <p:nvSpPr>
                <p:cNvPr id="23" name="Pravokutnik 42"/>
                <p:cNvSpPr/>
                <p:nvPr/>
              </p:nvSpPr>
              <p:spPr>
                <a:xfrm>
                  <a:off x="1447396" y="2402298"/>
                  <a:ext cx="2940742" cy="7860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B1915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RHMF </a:t>
                  </a:r>
                  <a:r>
                    <a:rPr lang="hr-HR" sz="1400" b="1" dirty="0" smtClean="0">
                      <a:solidFill>
                        <a:srgbClr val="B19153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-T- 422B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B1915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II. izdanje</a:t>
                  </a:r>
                  <a:endParaRPr kumimoji="0" lang="hr-H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1915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Georgia"/>
                  </a:endParaRPr>
                </a:p>
              </p:txBody>
            </p:sp>
          </p:grpSp>
          <p:sp>
            <p:nvSpPr>
              <p:cNvPr id="21" name="Elipsa 40"/>
              <p:cNvSpPr/>
              <p:nvPr/>
            </p:nvSpPr>
            <p:spPr>
              <a:xfrm>
                <a:off x="2142435" y="1485160"/>
                <a:ext cx="1312119" cy="131211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pic>
          <p:nvPicPr>
            <p:cNvPr id="19" name="Slika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0526" y="1123056"/>
              <a:ext cx="905346" cy="914400"/>
            </a:xfrm>
            <a:prstGeom prst="rect">
              <a:avLst/>
            </a:prstGeom>
          </p:spPr>
        </p:pic>
      </p:grpSp>
      <p:sp>
        <p:nvSpPr>
          <p:cNvPr id="24" name="Zaobljeni pravokutnik 21"/>
          <p:cNvSpPr/>
          <p:nvPr/>
        </p:nvSpPr>
        <p:spPr>
          <a:xfrm>
            <a:off x="2509003" y="2451636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veljače 2024</a:t>
            </a:r>
            <a:r>
              <a:rPr lang="hr-HR" sz="1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Zaobljeni pravokutnik 21"/>
          <p:cNvSpPr/>
          <p:nvPr/>
        </p:nvSpPr>
        <p:spPr>
          <a:xfrm>
            <a:off x="2509003" y="3211397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3,75%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aobljeni pravokutnik 21"/>
          <p:cNvSpPr/>
          <p:nvPr/>
        </p:nvSpPr>
        <p:spPr>
          <a:xfrm>
            <a:off x="2509003" y="4075708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7.840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aobljeni pravokutnik 21"/>
          <p:cNvSpPr/>
          <p:nvPr/>
        </p:nvSpPr>
        <p:spPr>
          <a:xfrm>
            <a:off x="2509003" y="4905143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 </a:t>
            </a:r>
            <a:r>
              <a:rPr lang="hr-HR" sz="1400" b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eura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aobljeni pravokutnik 21"/>
          <p:cNvSpPr/>
          <p:nvPr/>
        </p:nvSpPr>
        <p:spPr>
          <a:xfrm>
            <a:off x="2509003" y="5731747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 </a:t>
            </a:r>
            <a:r>
              <a:rPr lang="hr-HR" sz="1400" b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eura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a 12"/>
          <p:cNvGrpSpPr/>
          <p:nvPr/>
        </p:nvGrpSpPr>
        <p:grpSpPr>
          <a:xfrm>
            <a:off x="5536669" y="755412"/>
            <a:ext cx="2311495" cy="1434070"/>
            <a:chOff x="8322829" y="876226"/>
            <a:chExt cx="2940742" cy="2154556"/>
          </a:xfrm>
        </p:grpSpPr>
        <p:grpSp>
          <p:nvGrpSpPr>
            <p:cNvPr id="34" name="Grupa 37"/>
            <p:cNvGrpSpPr/>
            <p:nvPr/>
          </p:nvGrpSpPr>
          <p:grpSpPr>
            <a:xfrm>
              <a:off x="8322829" y="876226"/>
              <a:ext cx="2940742" cy="2154556"/>
              <a:chOff x="1328124" y="1485160"/>
              <a:chExt cx="2940742" cy="2154556"/>
            </a:xfrm>
          </p:grpSpPr>
          <p:grpSp>
            <p:nvGrpSpPr>
              <p:cNvPr id="36" name="Grupa 39"/>
              <p:cNvGrpSpPr/>
              <p:nvPr/>
            </p:nvGrpSpPr>
            <p:grpSpPr>
              <a:xfrm>
                <a:off x="1328124" y="2141220"/>
                <a:ext cx="2940742" cy="1498496"/>
                <a:chOff x="1447396" y="1734926"/>
                <a:chExt cx="2940742" cy="1498496"/>
              </a:xfrm>
            </p:grpSpPr>
            <p:sp>
              <p:nvSpPr>
                <p:cNvPr id="38" name="Zaobljeni pravokutnik 41"/>
                <p:cNvSpPr/>
                <p:nvPr/>
              </p:nvSpPr>
              <p:spPr>
                <a:xfrm>
                  <a:off x="1447396" y="1734926"/>
                  <a:ext cx="2940742" cy="149849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57150" cap="flat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Georgia"/>
                  </a:endParaRPr>
                </a:p>
              </p:txBody>
            </p:sp>
            <p:sp>
              <p:nvSpPr>
                <p:cNvPr id="39" name="Pravokutnik 42"/>
                <p:cNvSpPr/>
                <p:nvPr/>
              </p:nvSpPr>
              <p:spPr>
                <a:xfrm>
                  <a:off x="1447396" y="2390984"/>
                  <a:ext cx="2940742" cy="7860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B1915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RHMF </a:t>
                  </a:r>
                  <a:r>
                    <a:rPr lang="hr-HR" sz="1400" b="1" dirty="0" smtClean="0">
                      <a:solidFill>
                        <a:srgbClr val="B19153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-T- 436C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B1915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III. </a:t>
                  </a:r>
                  <a:r>
                    <a:rPr lang="hr-HR" sz="1400" b="1" dirty="0" smtClean="0">
                      <a:solidFill>
                        <a:srgbClr val="B19153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izdanje</a:t>
                  </a:r>
                  <a:endParaRPr kumimoji="0" lang="hr-H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1915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Georgia"/>
                  </a:endParaRPr>
                </a:p>
              </p:txBody>
            </p:sp>
          </p:grpSp>
          <p:sp>
            <p:nvSpPr>
              <p:cNvPr id="37" name="Elipsa 40"/>
              <p:cNvSpPr/>
              <p:nvPr/>
            </p:nvSpPr>
            <p:spPr>
              <a:xfrm>
                <a:off x="2142435" y="1485160"/>
                <a:ext cx="1312119" cy="131211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pic>
          <p:nvPicPr>
            <p:cNvPr id="35" name="Slika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0526" y="1123056"/>
              <a:ext cx="905346" cy="914400"/>
            </a:xfrm>
            <a:prstGeom prst="rect">
              <a:avLst/>
            </a:prstGeom>
          </p:spPr>
        </p:pic>
      </p:grpSp>
      <p:sp>
        <p:nvSpPr>
          <p:cNvPr id="40" name="Zaobljeni pravokutnik 21"/>
          <p:cNvSpPr/>
          <p:nvPr/>
        </p:nvSpPr>
        <p:spPr>
          <a:xfrm>
            <a:off x="5536669" y="2444786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lipnja 2024</a:t>
            </a:r>
            <a:r>
              <a:rPr lang="hr-HR" sz="1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Zaobljeni pravokutnik 21"/>
          <p:cNvSpPr/>
          <p:nvPr/>
        </p:nvSpPr>
        <p:spPr>
          <a:xfrm>
            <a:off x="5533648" y="3204547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3,75%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aobljeni pravokutnik 21"/>
          <p:cNvSpPr/>
          <p:nvPr/>
        </p:nvSpPr>
        <p:spPr>
          <a:xfrm>
            <a:off x="5542038" y="4068858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7.928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aobljeni pravokutnik 21"/>
          <p:cNvSpPr/>
          <p:nvPr/>
        </p:nvSpPr>
        <p:spPr>
          <a:xfrm>
            <a:off x="5533648" y="4898293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 </a:t>
            </a:r>
            <a:r>
              <a:rPr lang="hr-HR" sz="1400" b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eura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aobljeni pravokutnik 21"/>
          <p:cNvSpPr/>
          <p:nvPr/>
        </p:nvSpPr>
        <p:spPr>
          <a:xfrm>
            <a:off x="5533648" y="5724897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 </a:t>
            </a:r>
            <a:r>
              <a:rPr lang="hr-HR" sz="1400" b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eura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upa 12"/>
          <p:cNvGrpSpPr/>
          <p:nvPr/>
        </p:nvGrpSpPr>
        <p:grpSpPr>
          <a:xfrm>
            <a:off x="8564336" y="748562"/>
            <a:ext cx="2311496" cy="1434070"/>
            <a:chOff x="8322828" y="876226"/>
            <a:chExt cx="2940743" cy="2154556"/>
          </a:xfrm>
        </p:grpSpPr>
        <p:grpSp>
          <p:nvGrpSpPr>
            <p:cNvPr id="52" name="Grupa 37"/>
            <p:cNvGrpSpPr/>
            <p:nvPr/>
          </p:nvGrpSpPr>
          <p:grpSpPr>
            <a:xfrm>
              <a:off x="8322828" y="876226"/>
              <a:ext cx="2940743" cy="2154556"/>
              <a:chOff x="1328123" y="1485160"/>
              <a:chExt cx="2940743" cy="2154556"/>
            </a:xfrm>
          </p:grpSpPr>
          <p:grpSp>
            <p:nvGrpSpPr>
              <p:cNvPr id="54" name="Grupa 39"/>
              <p:cNvGrpSpPr/>
              <p:nvPr/>
            </p:nvGrpSpPr>
            <p:grpSpPr>
              <a:xfrm>
                <a:off x="1328123" y="2141220"/>
                <a:ext cx="2940743" cy="1498496"/>
                <a:chOff x="1447395" y="1734926"/>
                <a:chExt cx="2940743" cy="1498496"/>
              </a:xfrm>
            </p:grpSpPr>
            <p:sp>
              <p:nvSpPr>
                <p:cNvPr id="56" name="Zaobljeni pravokutnik 41"/>
                <p:cNvSpPr/>
                <p:nvPr/>
              </p:nvSpPr>
              <p:spPr>
                <a:xfrm>
                  <a:off x="1447396" y="1734926"/>
                  <a:ext cx="2940742" cy="1498496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57150" cap="flat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Georgia"/>
                  </a:endParaRPr>
                </a:p>
              </p:txBody>
            </p:sp>
            <p:sp>
              <p:nvSpPr>
                <p:cNvPr id="57" name="Pravokutnik 42"/>
                <p:cNvSpPr/>
                <p:nvPr/>
              </p:nvSpPr>
              <p:spPr>
                <a:xfrm>
                  <a:off x="1447395" y="2401275"/>
                  <a:ext cx="2940742" cy="7860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B1915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RHMF </a:t>
                  </a:r>
                  <a:r>
                    <a:rPr lang="hr-HR" sz="1400" b="1" dirty="0" smtClean="0">
                      <a:solidFill>
                        <a:srgbClr val="B19153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-T- 451B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B1915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Georgia"/>
                    </a:rPr>
                    <a:t>IV. izdanje</a:t>
                  </a:r>
                  <a:endParaRPr kumimoji="0" lang="hr-H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1915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Georgia"/>
                  </a:endParaRPr>
                </a:p>
              </p:txBody>
            </p:sp>
          </p:grpSp>
          <p:sp>
            <p:nvSpPr>
              <p:cNvPr id="55" name="Elipsa 40"/>
              <p:cNvSpPr/>
              <p:nvPr/>
            </p:nvSpPr>
            <p:spPr>
              <a:xfrm>
                <a:off x="2142435" y="1485160"/>
                <a:ext cx="1312119" cy="131211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pic>
          <p:nvPicPr>
            <p:cNvPr id="53" name="Slika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0526" y="1123056"/>
              <a:ext cx="905346" cy="914400"/>
            </a:xfrm>
            <a:prstGeom prst="rect">
              <a:avLst/>
            </a:prstGeom>
          </p:spPr>
        </p:pic>
      </p:grpSp>
      <p:sp>
        <p:nvSpPr>
          <p:cNvPr id="58" name="Zaobljeni pravokutnik 21"/>
          <p:cNvSpPr/>
          <p:nvPr/>
        </p:nvSpPr>
        <p:spPr>
          <a:xfrm>
            <a:off x="8564336" y="2444786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rujna 2024</a:t>
            </a:r>
            <a:r>
              <a:rPr lang="hr-HR" sz="1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Zaobljeni pravokutnik 21"/>
          <p:cNvSpPr/>
          <p:nvPr/>
        </p:nvSpPr>
        <p:spPr>
          <a:xfrm>
            <a:off x="8564336" y="3204547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3,55%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aobljeni pravokutnik 21"/>
          <p:cNvSpPr/>
          <p:nvPr/>
        </p:nvSpPr>
        <p:spPr>
          <a:xfrm>
            <a:off x="8564336" y="4068858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12.873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aobljeni pravokutnik 21"/>
          <p:cNvSpPr/>
          <p:nvPr/>
        </p:nvSpPr>
        <p:spPr>
          <a:xfrm>
            <a:off x="8564336" y="4898293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 </a:t>
            </a:r>
            <a:r>
              <a:rPr lang="hr-HR" sz="1400" b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eura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aobljeni pravokutnik 21"/>
          <p:cNvSpPr/>
          <p:nvPr/>
        </p:nvSpPr>
        <p:spPr>
          <a:xfrm>
            <a:off x="8564336" y="5724897"/>
            <a:ext cx="2306126" cy="4976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 </a:t>
            </a:r>
            <a:r>
              <a:rPr lang="hr-HR" sz="1400" b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14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eura</a:t>
            </a:r>
            <a:endParaRPr lang="hr-HR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Slika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9" y="5705864"/>
            <a:ext cx="627238" cy="627238"/>
          </a:xfrm>
          <a:prstGeom prst="rect">
            <a:avLst/>
          </a:prstGeom>
        </p:spPr>
      </p:pic>
      <p:pic>
        <p:nvPicPr>
          <p:cNvPr id="71" name="Slika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9" y="4851163"/>
            <a:ext cx="627238" cy="62723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8" y="4917050"/>
            <a:ext cx="233510" cy="233510"/>
          </a:xfrm>
          <a:prstGeom prst="rect">
            <a:avLst/>
          </a:prstGeom>
        </p:spPr>
      </p:pic>
      <p:sp>
        <p:nvSpPr>
          <p:cNvPr id="75" name="TekstniOkvir 59"/>
          <p:cNvSpPr txBox="1"/>
          <p:nvPr/>
        </p:nvSpPr>
        <p:spPr>
          <a:xfrm>
            <a:off x="0" y="6421393"/>
            <a:ext cx="2970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*nominalni iznos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Izvor</a:t>
            </a:r>
            <a:r>
              <a:rPr kumimoji="0" lang="hr-HR" sz="11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Ministarstvo </a:t>
            </a:r>
            <a:r>
              <a:rPr kumimoji="0" lang="hr-HR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1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151" y="101049"/>
            <a:ext cx="10515600" cy="648129"/>
          </a:xfrm>
        </p:spPr>
        <p:txBody>
          <a:bodyPr/>
          <a:lstStyle/>
          <a:p>
            <a:r>
              <a:rPr lang="hr-HR" dirty="0"/>
              <a:t>Osnovni uvjeti novog izdanja trezorskih zapisa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19" name="Prostoručno 18"/>
          <p:cNvSpPr/>
          <p:nvPr/>
        </p:nvSpPr>
        <p:spPr>
          <a:xfrm rot="16200000">
            <a:off x="-1879164" y="3261473"/>
            <a:ext cx="5456875" cy="13402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vert" wrap="square" lIns="17779" tIns="17780" rIns="17781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3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Trezorski zapisi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2C501A-AD70-4DC1-A273-12C8E3DB6D39}"/>
              </a:ext>
            </a:extLst>
          </p:cNvPr>
          <p:cNvGrpSpPr/>
          <p:nvPr/>
        </p:nvGrpSpPr>
        <p:grpSpPr>
          <a:xfrm>
            <a:off x="2967310" y="1152829"/>
            <a:ext cx="2798944" cy="5585038"/>
            <a:chOff x="5140010" y="795371"/>
            <a:chExt cx="3044010" cy="5930086"/>
          </a:xfrm>
        </p:grpSpPr>
        <p:sp>
          <p:nvSpPr>
            <p:cNvPr id="20" name="Prostoručno 19"/>
            <p:cNvSpPr/>
            <p:nvPr/>
          </p:nvSpPr>
          <p:spPr>
            <a:xfrm>
              <a:off x="5148284" y="795371"/>
              <a:ext cx="3008577" cy="881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Ciljani nominalni iznos izdanja</a:t>
              </a:r>
              <a:endParaRPr lang="hr-HR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Prostoručno 25"/>
            <p:cNvSpPr/>
            <p:nvPr/>
          </p:nvSpPr>
          <p:spPr>
            <a:xfrm>
              <a:off x="5175443" y="1835998"/>
              <a:ext cx="3008577" cy="881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Minimalni iznos upisa po ulagatelju</a:t>
              </a:r>
              <a:endParaRPr lang="hr-HR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Prostoručno 26"/>
            <p:cNvSpPr/>
            <p:nvPr/>
          </p:nvSpPr>
          <p:spPr>
            <a:xfrm>
              <a:off x="5148283" y="2903053"/>
              <a:ext cx="3008577" cy="881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Datum izdanja</a:t>
              </a:r>
              <a:endParaRPr lang="hr-HR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Prostoručno 27"/>
            <p:cNvSpPr/>
            <p:nvPr/>
          </p:nvSpPr>
          <p:spPr>
            <a:xfrm>
              <a:off x="5140010" y="3905731"/>
              <a:ext cx="3008577" cy="881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Datum dospijeća</a:t>
              </a:r>
              <a:endParaRPr lang="hr-HR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Prostoručno 28"/>
            <p:cNvSpPr/>
            <p:nvPr/>
          </p:nvSpPr>
          <p:spPr>
            <a:xfrm>
              <a:off x="5148283" y="4874858"/>
              <a:ext cx="3008577" cy="881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Godišnji prinos</a:t>
              </a:r>
              <a:endParaRPr lang="hr-HR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Prostoručno 29"/>
            <p:cNvSpPr/>
            <p:nvPr/>
          </p:nvSpPr>
          <p:spPr>
            <a:xfrm>
              <a:off x="5162258" y="5843984"/>
              <a:ext cx="3008577" cy="881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Uvrštenje</a:t>
              </a:r>
              <a:endParaRPr lang="hr-HR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3214F2-FD06-42E9-A055-49FD37D63483}"/>
              </a:ext>
            </a:extLst>
          </p:cNvPr>
          <p:cNvGrpSpPr/>
          <p:nvPr/>
        </p:nvGrpSpPr>
        <p:grpSpPr>
          <a:xfrm>
            <a:off x="6747584" y="1303544"/>
            <a:ext cx="3061931" cy="5445060"/>
            <a:chOff x="8513482" y="848809"/>
            <a:chExt cx="3008582" cy="5812808"/>
          </a:xfrm>
        </p:grpSpPr>
        <p:sp>
          <p:nvSpPr>
            <p:cNvPr id="39" name="Prostoručno 38"/>
            <p:cNvSpPr/>
            <p:nvPr/>
          </p:nvSpPr>
          <p:spPr>
            <a:xfrm>
              <a:off x="8513487" y="848809"/>
              <a:ext cx="3008577" cy="881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rgbClr val="002060"/>
                  </a:solidFill>
                </a:rPr>
                <a:t>4</a:t>
              </a:r>
              <a:r>
                <a:rPr lang="pl-PL" sz="1600" b="1" dirty="0" smtClean="0">
                  <a:solidFill>
                    <a:srgbClr val="002060"/>
                  </a:solidFill>
                </a:rPr>
                <a:t>00 milijuna </a:t>
              </a:r>
              <a:r>
                <a:rPr lang="pl-PL" sz="1600" b="1" dirty="0">
                  <a:solidFill>
                    <a:srgbClr val="002060"/>
                  </a:solidFill>
                </a:rPr>
                <a:t>eura</a:t>
              </a:r>
            </a:p>
          </p:txBody>
        </p:sp>
        <p:sp>
          <p:nvSpPr>
            <p:cNvPr id="40" name="Prostoručno 39"/>
            <p:cNvSpPr/>
            <p:nvPr/>
          </p:nvSpPr>
          <p:spPr>
            <a:xfrm>
              <a:off x="8513486" y="1834652"/>
              <a:ext cx="3008577" cy="881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1.000,00 eura</a:t>
              </a:r>
              <a:endParaRPr lang="hr-HR" sz="16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Prostoručno 40"/>
            <p:cNvSpPr/>
            <p:nvPr/>
          </p:nvSpPr>
          <p:spPr>
            <a:xfrm>
              <a:off x="8513485" y="2820495"/>
              <a:ext cx="3008577" cy="881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>
                  <a:solidFill>
                    <a:srgbClr val="002060"/>
                  </a:solidFill>
                </a:rPr>
                <a:t>19.12.2024</a:t>
              </a:r>
              <a:r>
                <a:rPr lang="pl-PL" sz="1600" b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42" name="Prostoručno 41"/>
            <p:cNvSpPr/>
            <p:nvPr/>
          </p:nvSpPr>
          <p:spPr>
            <a:xfrm>
              <a:off x="8513485" y="3806338"/>
              <a:ext cx="3008577" cy="881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>
                  <a:solidFill>
                    <a:srgbClr val="002060"/>
                  </a:solidFill>
                </a:rPr>
                <a:t>20.03.2025.</a:t>
              </a:r>
              <a:endParaRPr lang="pl-PL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3" name="Prostoručno 42"/>
            <p:cNvSpPr/>
            <p:nvPr/>
          </p:nvSpPr>
          <p:spPr>
            <a:xfrm>
              <a:off x="8513482" y="4794301"/>
              <a:ext cx="3008577" cy="881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>
                  <a:solidFill>
                    <a:srgbClr val="002060"/>
                  </a:solidFill>
                </a:rPr>
                <a:t>3,10%</a:t>
              </a:r>
              <a:endParaRPr lang="hr-HR" sz="1600" b="1" kern="12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44" name="Prostoručno 43"/>
            <p:cNvSpPr/>
            <p:nvPr/>
          </p:nvSpPr>
          <p:spPr>
            <a:xfrm>
              <a:off x="8513482" y="5780144"/>
              <a:ext cx="3008577" cy="881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Redovito tržište Zagrebačke burze</a:t>
              </a:r>
              <a:endParaRPr lang="hr-HR" sz="16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8DC599-E296-416B-A1F4-3037A9594395}"/>
              </a:ext>
            </a:extLst>
          </p:cNvPr>
          <p:cNvGrpSpPr/>
          <p:nvPr/>
        </p:nvGrpSpPr>
        <p:grpSpPr>
          <a:xfrm>
            <a:off x="1549083" y="1672389"/>
            <a:ext cx="720000" cy="4618764"/>
            <a:chOff x="2003409" y="1286377"/>
            <a:chExt cx="1617125" cy="4945055"/>
          </a:xfrm>
        </p:grpSpPr>
        <p:cxnSp>
          <p:nvCxnSpPr>
            <p:cNvPr id="46" name="Ravni poveznik 45"/>
            <p:cNvCxnSpPr/>
            <p:nvPr/>
          </p:nvCxnSpPr>
          <p:spPr>
            <a:xfrm>
              <a:off x="2003409" y="3806337"/>
              <a:ext cx="95415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 flipV="1">
              <a:off x="2957567" y="1286377"/>
              <a:ext cx="0" cy="493450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>
              <a:off x="2940145" y="1286377"/>
              <a:ext cx="6629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vni poveznik sa strelicom 51"/>
            <p:cNvCxnSpPr/>
            <p:nvPr/>
          </p:nvCxnSpPr>
          <p:spPr>
            <a:xfrm>
              <a:off x="2957566" y="2275388"/>
              <a:ext cx="6629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vni poveznik sa strelicom 52"/>
            <p:cNvCxnSpPr/>
            <p:nvPr/>
          </p:nvCxnSpPr>
          <p:spPr>
            <a:xfrm>
              <a:off x="2957566" y="3264399"/>
              <a:ext cx="6629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vni poveznik sa strelicom 53"/>
            <p:cNvCxnSpPr/>
            <p:nvPr/>
          </p:nvCxnSpPr>
          <p:spPr>
            <a:xfrm>
              <a:off x="2957566" y="4253410"/>
              <a:ext cx="6629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vni poveznik sa strelicom 54"/>
            <p:cNvCxnSpPr/>
            <p:nvPr/>
          </p:nvCxnSpPr>
          <p:spPr>
            <a:xfrm>
              <a:off x="2957566" y="5242421"/>
              <a:ext cx="6629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vni poveznik sa strelicom 55"/>
            <p:cNvCxnSpPr/>
            <p:nvPr/>
          </p:nvCxnSpPr>
          <p:spPr>
            <a:xfrm>
              <a:off x="2948858" y="6231432"/>
              <a:ext cx="6629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E3A3C1-B72D-4954-ADE5-8CCA7720614C}"/>
              </a:ext>
            </a:extLst>
          </p:cNvPr>
          <p:cNvGrpSpPr/>
          <p:nvPr/>
        </p:nvGrpSpPr>
        <p:grpSpPr>
          <a:xfrm>
            <a:off x="6143001" y="1650160"/>
            <a:ext cx="304114" cy="4611673"/>
            <a:chOff x="6799168" y="1286377"/>
            <a:chExt cx="1124999" cy="4934503"/>
          </a:xfrm>
        </p:grpSpPr>
        <p:cxnSp>
          <p:nvCxnSpPr>
            <p:cNvPr id="57" name="Ravni poveznik sa strelicom 56"/>
            <p:cNvCxnSpPr/>
            <p:nvPr/>
          </p:nvCxnSpPr>
          <p:spPr>
            <a:xfrm>
              <a:off x="6799168" y="1286377"/>
              <a:ext cx="106576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vni poveznik sa strelicom 58"/>
            <p:cNvCxnSpPr/>
            <p:nvPr/>
          </p:nvCxnSpPr>
          <p:spPr>
            <a:xfrm>
              <a:off x="6799168" y="2275388"/>
              <a:ext cx="106576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vni poveznik sa strelicom 59"/>
            <p:cNvCxnSpPr/>
            <p:nvPr/>
          </p:nvCxnSpPr>
          <p:spPr>
            <a:xfrm>
              <a:off x="6816587" y="3268624"/>
              <a:ext cx="106576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vni poveznik sa strelicom 60"/>
            <p:cNvCxnSpPr/>
            <p:nvPr/>
          </p:nvCxnSpPr>
          <p:spPr>
            <a:xfrm>
              <a:off x="6807874" y="4244701"/>
              <a:ext cx="106576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vni poveznik sa strelicom 61"/>
            <p:cNvCxnSpPr/>
            <p:nvPr/>
          </p:nvCxnSpPr>
          <p:spPr>
            <a:xfrm>
              <a:off x="6833999" y="5242421"/>
              <a:ext cx="10901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vni poveznik sa strelicom 62"/>
            <p:cNvCxnSpPr/>
            <p:nvPr/>
          </p:nvCxnSpPr>
          <p:spPr>
            <a:xfrm>
              <a:off x="6829401" y="6220880"/>
              <a:ext cx="106576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0B26892-4E00-48B0-8935-1609CBA43C13}"/>
              </a:ext>
            </a:extLst>
          </p:cNvPr>
          <p:cNvSpPr/>
          <p:nvPr/>
        </p:nvSpPr>
        <p:spPr>
          <a:xfrm>
            <a:off x="6747584" y="794084"/>
            <a:ext cx="3061926" cy="309322"/>
          </a:xfrm>
          <a:prstGeom prst="rect">
            <a:avLst/>
          </a:prstGeom>
          <a:solidFill>
            <a:srgbClr val="B4C7E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 dan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53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01" y="112265"/>
            <a:ext cx="10515600" cy="648129"/>
          </a:xfrm>
        </p:spPr>
        <p:txBody>
          <a:bodyPr>
            <a:normAutofit/>
          </a:bodyPr>
          <a:lstStyle/>
          <a:p>
            <a:r>
              <a:rPr lang="hr-HR" dirty="0" smtClean="0"/>
              <a:t>Ilustracija novčanog toka trezorskih zapisa Ministarstva financija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4</a:t>
            </a:fld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63520"/>
              </p:ext>
            </p:extLst>
          </p:nvPr>
        </p:nvGraphicFramePr>
        <p:xfrm>
          <a:off x="538480" y="2936239"/>
          <a:ext cx="11147116" cy="170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79">
                  <a:extLst>
                    <a:ext uri="{9D8B030D-6E8A-4147-A177-3AD203B41FA5}">
                      <a16:colId xmlns:a16="http://schemas.microsoft.com/office/drawing/2014/main" val="3011396915"/>
                    </a:ext>
                  </a:extLst>
                </a:gridCol>
                <a:gridCol w="2786779">
                  <a:extLst>
                    <a:ext uri="{9D8B030D-6E8A-4147-A177-3AD203B41FA5}">
                      <a16:colId xmlns:a16="http://schemas.microsoft.com/office/drawing/2014/main" val="3168077766"/>
                    </a:ext>
                  </a:extLst>
                </a:gridCol>
                <a:gridCol w="2786779">
                  <a:extLst>
                    <a:ext uri="{9D8B030D-6E8A-4147-A177-3AD203B41FA5}">
                      <a16:colId xmlns:a16="http://schemas.microsoft.com/office/drawing/2014/main" val="4269427597"/>
                    </a:ext>
                  </a:extLst>
                </a:gridCol>
                <a:gridCol w="2786779">
                  <a:extLst>
                    <a:ext uri="{9D8B030D-6E8A-4147-A177-3AD203B41FA5}">
                      <a16:colId xmlns:a16="http://schemas.microsoft.com/office/drawing/2014/main" val="3183816987"/>
                    </a:ext>
                  </a:extLst>
                </a:gridCol>
              </a:tblGrid>
              <a:tr h="121172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Dospijeće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Cijena pri izdanju 1 trezorskog zapisa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 smtClean="0"/>
                        <a:t>Prinos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20.</a:t>
                      </a:r>
                      <a:r>
                        <a:rPr lang="hr-HR" sz="2000" b="1" baseline="0" dirty="0" smtClean="0"/>
                        <a:t> ožujka 2025.</a:t>
                      </a:r>
                      <a:r>
                        <a:rPr lang="hr-HR" sz="2000" b="1" dirty="0" smtClean="0"/>
                        <a:t> isplata</a:t>
                      </a:r>
                      <a:br>
                        <a:rPr lang="hr-HR" sz="2000" b="1" dirty="0" smtClean="0"/>
                      </a:br>
                      <a:r>
                        <a:rPr lang="hr-HR" sz="2000" b="1" dirty="0" smtClean="0"/>
                        <a:t>nominalne vrijednosti</a:t>
                      </a:r>
                      <a:endParaRPr lang="hr-HR" sz="2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15852"/>
                  </a:ext>
                </a:extLst>
              </a:tr>
              <a:tr h="49142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91 dan</a:t>
                      </a:r>
                      <a:endParaRPr lang="hr-H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>
                          <a:solidFill>
                            <a:schemeClr val="tx1"/>
                          </a:solidFill>
                        </a:rPr>
                        <a:t>992,33</a:t>
                      </a:r>
                      <a:r>
                        <a:rPr lang="hr-H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2000" b="1" dirty="0" smtClean="0">
                          <a:solidFill>
                            <a:schemeClr val="tx1"/>
                          </a:solidFill>
                        </a:rPr>
                        <a:t>eura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>
                          <a:solidFill>
                            <a:schemeClr val="tx1"/>
                          </a:solidFill>
                        </a:rPr>
                        <a:t>3,10% godišnje 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1.000,00 eura</a:t>
                      </a:r>
                      <a:endParaRPr lang="hr-H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310209"/>
                  </a:ext>
                </a:extLst>
              </a:tr>
            </a:tbl>
          </a:graphicData>
        </a:graphic>
      </p:graphicFrame>
      <p:cxnSp>
        <p:nvCxnSpPr>
          <p:cNvPr id="20" name="Straight Connector 25"/>
          <p:cNvCxnSpPr>
            <a:cxnSpLocks/>
          </p:cNvCxnSpPr>
          <p:nvPr/>
        </p:nvCxnSpPr>
        <p:spPr>
          <a:xfrm>
            <a:off x="4684709" y="1682918"/>
            <a:ext cx="5483043" cy="673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"/>
          <p:cNvCxnSpPr/>
          <p:nvPr/>
        </p:nvCxnSpPr>
        <p:spPr>
          <a:xfrm flipV="1">
            <a:off x="4684709" y="1802910"/>
            <a:ext cx="0" cy="101333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75"/>
          <p:cNvCxnSpPr/>
          <p:nvPr/>
        </p:nvCxnSpPr>
        <p:spPr>
          <a:xfrm>
            <a:off x="10167752" y="1802910"/>
            <a:ext cx="0" cy="101333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3"/>
          <p:cNvSpPr txBox="1"/>
          <p:nvPr/>
        </p:nvSpPr>
        <p:spPr>
          <a:xfrm>
            <a:off x="5154953" y="1200496"/>
            <a:ext cx="4542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/>
              <a:t>Državna riznica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76133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Proširenje funkcionalnosti ulaganja - REINVESTIRANJE</a:t>
            </a:r>
            <a:endParaRPr lang="hr-HR" dirty="0"/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581957176"/>
              </p:ext>
            </p:extLst>
          </p:nvPr>
        </p:nvGraphicFramePr>
        <p:xfrm>
          <a:off x="2372822" y="958931"/>
          <a:ext cx="7486072" cy="535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9707850" y="5482788"/>
            <a:ext cx="823012" cy="834884"/>
            <a:chOff x="10216342" y="1560947"/>
            <a:chExt cx="823012" cy="83488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Kružna strelica 5"/>
            <p:cNvSpPr/>
            <p:nvPr/>
          </p:nvSpPr>
          <p:spPr>
            <a:xfrm>
              <a:off x="10216342" y="1560947"/>
              <a:ext cx="823012" cy="737479"/>
            </a:xfrm>
            <a:prstGeom prst="circular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7" name="Kružna strelica 6"/>
            <p:cNvSpPr/>
            <p:nvPr/>
          </p:nvSpPr>
          <p:spPr>
            <a:xfrm rot="11056196">
              <a:off x="10216530" y="1690083"/>
              <a:ext cx="797657" cy="705748"/>
            </a:xfrm>
            <a:prstGeom prst="circular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10426845" y="1725861"/>
              <a:ext cx="37702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7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endParaRPr lang="hr-HR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725833" y="5482788"/>
            <a:ext cx="823012" cy="834884"/>
            <a:chOff x="10216342" y="1560947"/>
            <a:chExt cx="823012" cy="83488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" name="Kružna strelica 10"/>
            <p:cNvSpPr/>
            <p:nvPr/>
          </p:nvSpPr>
          <p:spPr>
            <a:xfrm>
              <a:off x="10216342" y="1560947"/>
              <a:ext cx="823012" cy="737479"/>
            </a:xfrm>
            <a:prstGeom prst="circular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12" name="Kružna strelica 11"/>
            <p:cNvSpPr/>
            <p:nvPr/>
          </p:nvSpPr>
          <p:spPr>
            <a:xfrm rot="11056196">
              <a:off x="10216530" y="1690083"/>
              <a:ext cx="797657" cy="705748"/>
            </a:xfrm>
            <a:prstGeom prst="circular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10426845" y="1725861"/>
              <a:ext cx="37702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27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endParaRPr lang="hr-HR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4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Proširenje funkcionalnosti ulaganja - REINVESTIRANJE</a:t>
            </a:r>
            <a:endParaRPr lang="hr-HR" dirty="0"/>
          </a:p>
        </p:txBody>
      </p:sp>
      <p:graphicFrame>
        <p:nvGraphicFramePr>
          <p:cNvPr id="10" name="Diagram 10"/>
          <p:cNvGraphicFramePr/>
          <p:nvPr>
            <p:extLst>
              <p:ext uri="{D42A27DB-BD31-4B8C-83A1-F6EECF244321}">
                <p14:modId xmlns:p14="http://schemas.microsoft.com/office/powerpoint/2010/main" val="179698674"/>
              </p:ext>
            </p:extLst>
          </p:nvPr>
        </p:nvGraphicFramePr>
        <p:xfrm>
          <a:off x="-1970377" y="1100667"/>
          <a:ext cx="8024043" cy="487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jagram 10"/>
          <p:cNvGraphicFramePr/>
          <p:nvPr>
            <p:extLst>
              <p:ext uri="{D42A27DB-BD31-4B8C-83A1-F6EECF244321}">
                <p14:modId xmlns:p14="http://schemas.microsoft.com/office/powerpoint/2010/main" val="1893240135"/>
              </p:ext>
            </p:extLst>
          </p:nvPr>
        </p:nvGraphicFramePr>
        <p:xfrm>
          <a:off x="3716866" y="1317021"/>
          <a:ext cx="8475134" cy="291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kstniOkvir 15"/>
          <p:cNvSpPr txBox="1"/>
          <p:nvPr/>
        </p:nvSpPr>
        <p:spPr>
          <a:xfrm>
            <a:off x="4395010" y="4916945"/>
            <a:ext cx="7118845" cy="9694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900" dirty="0" smtClean="0">
                <a:solidFill>
                  <a:schemeClr val="bg1"/>
                </a:solidFill>
                <a:cs typeface="Arial" panose="020B0604020202020204" pitchFamily="34" charset="0"/>
              </a:rPr>
              <a:t>Upis ponude u istom, manjem ili većem broju komada trezorskih zapisa</a:t>
            </a:r>
          </a:p>
          <a:p>
            <a:endParaRPr lang="hr-HR" sz="19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hr-HR" sz="1900" dirty="0" smtClean="0">
                <a:solidFill>
                  <a:schemeClr val="bg1"/>
                </a:solidFill>
                <a:cs typeface="Arial" panose="020B0604020202020204" pitchFamily="34" charset="0"/>
              </a:rPr>
              <a:t>Isti kanali upisa (FINA, E-RIZNICA)</a:t>
            </a:r>
            <a:endParaRPr lang="hr-HR" sz="1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Lijeva uglata zagrada 17"/>
          <p:cNvSpPr/>
          <p:nvPr/>
        </p:nvSpPr>
        <p:spPr>
          <a:xfrm>
            <a:off x="4277372" y="4771370"/>
            <a:ext cx="235276" cy="1260646"/>
          </a:xfrm>
          <a:prstGeom prst="leftBracket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esna uglata zagrada 18"/>
          <p:cNvSpPr/>
          <p:nvPr/>
        </p:nvSpPr>
        <p:spPr>
          <a:xfrm>
            <a:off x="11468579" y="4771370"/>
            <a:ext cx="169163" cy="1260646"/>
          </a:xfrm>
          <a:prstGeom prst="rightBracket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2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 ponude uz REINVESTIRANJE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7</a:t>
            </a:fld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564196872"/>
              </p:ext>
            </p:extLst>
          </p:nvPr>
        </p:nvGraphicFramePr>
        <p:xfrm>
          <a:off x="3823856" y="1724314"/>
          <a:ext cx="7993478" cy="513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kstniOkvir 14"/>
          <p:cNvSpPr txBox="1"/>
          <p:nvPr/>
        </p:nvSpPr>
        <p:spPr>
          <a:xfrm>
            <a:off x="4001640" y="1376702"/>
            <a:ext cx="23026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Upis TZ u nom. iznosu: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666226" y="1373537"/>
            <a:ext cx="23026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Od toga reinvestirano: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8968852" y="1373536"/>
            <a:ext cx="28484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Razlika koju isplaćuje SKDD: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4001640" y="3155847"/>
            <a:ext cx="23026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Upis TZ u nom. iznosu: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6609671" y="3155847"/>
            <a:ext cx="23026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Od toga reinvestirano: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8997131" y="3155847"/>
            <a:ext cx="28484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Ukupno za nadoplatu: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4099318" y="4956712"/>
            <a:ext cx="23026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Upis TZ u nom. iznosu: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6666226" y="4956712"/>
            <a:ext cx="23026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Od toga reinvestirano: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8997130" y="4956711"/>
            <a:ext cx="28484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cs typeface="Arial" panose="020B0604020202020204" pitchFamily="34" charset="0"/>
              </a:rPr>
              <a:t>Razlika koju isplaćuje SKDD:</a:t>
            </a:r>
            <a:endParaRPr lang="hr-HR" sz="1700" dirty="0">
              <a:cs typeface="Arial" panose="020B0604020202020204" pitchFamily="34" charset="0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242702" y="808771"/>
            <a:ext cx="364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cs typeface="Arial" panose="020B0604020202020204" pitchFamily="34" charset="0"/>
              </a:rPr>
              <a:t>Raspoloživi iznos za </a:t>
            </a:r>
          </a:p>
          <a:p>
            <a:pPr algn="ctr"/>
            <a:r>
              <a:rPr lang="hr-HR" dirty="0" err="1" smtClean="0">
                <a:cs typeface="Arial" panose="020B0604020202020204" pitchFamily="34" charset="0"/>
              </a:rPr>
              <a:t>reinvestiranje</a:t>
            </a:r>
            <a:r>
              <a:rPr lang="hr-HR" dirty="0" smtClean="0">
                <a:cs typeface="Arial" panose="020B0604020202020204" pitchFamily="34" charset="0"/>
              </a:rPr>
              <a:t> u SKDD-u:</a:t>
            </a:r>
          </a:p>
          <a:p>
            <a:pPr algn="ctr"/>
            <a:r>
              <a:rPr lang="hr-HR" b="1" dirty="0" smtClean="0">
                <a:cs typeface="Arial" panose="020B0604020202020204" pitchFamily="34" charset="0"/>
              </a:rPr>
              <a:t>10.000,00 €</a:t>
            </a:r>
            <a:endParaRPr lang="hr-HR" b="1" dirty="0">
              <a:cs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207345" y="2257576"/>
            <a:ext cx="197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cs typeface="Arial" panose="020B0604020202020204" pitchFamily="34" charset="0"/>
              </a:rPr>
              <a:t>= 10.000,00 €</a:t>
            </a:r>
            <a:endParaRPr lang="hr-HR" sz="2000" b="1" dirty="0">
              <a:cs typeface="Arial" panose="020B0604020202020204" pitchFamily="34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1207344" y="4106491"/>
            <a:ext cx="197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cs typeface="Arial" panose="020B0604020202020204" pitchFamily="34" charset="0"/>
              </a:rPr>
              <a:t>&gt;</a:t>
            </a:r>
            <a:r>
              <a:rPr lang="hr-HR" sz="2000" b="1" dirty="0" smtClean="0">
                <a:cs typeface="Arial" panose="020B0604020202020204" pitchFamily="34" charset="0"/>
              </a:rPr>
              <a:t> 10.000,00 €</a:t>
            </a:r>
            <a:endParaRPr lang="hr-HR" sz="2000" b="1" dirty="0">
              <a:cs typeface="Arial" panose="020B0604020202020204" pitchFamily="34" charset="0"/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1207344" y="5838310"/>
            <a:ext cx="197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cs typeface="Arial" panose="020B0604020202020204" pitchFamily="34" charset="0"/>
              </a:rPr>
              <a:t>&lt; 10.000,00 €</a:t>
            </a:r>
            <a:endParaRPr lang="hr-HR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5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Vremenski plan izdanja Trezorskih zapisa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8</a:t>
            </a:fld>
            <a:endParaRPr lang="hr-HR" dirty="0"/>
          </a:p>
        </p:txBody>
      </p:sp>
      <p:grpSp>
        <p:nvGrpSpPr>
          <p:cNvPr id="4" name="Grupa 6"/>
          <p:cNvGrpSpPr>
            <a:grpSpLocks noChangeAspect="1"/>
          </p:cNvGrpSpPr>
          <p:nvPr/>
        </p:nvGrpSpPr>
        <p:grpSpPr>
          <a:xfrm>
            <a:off x="1183825" y="850140"/>
            <a:ext cx="5673197" cy="2350315"/>
            <a:chOff x="942359" y="1442523"/>
            <a:chExt cx="5583864" cy="2500856"/>
          </a:xfrm>
        </p:grpSpPr>
        <p:sp>
          <p:nvSpPr>
            <p:cNvPr id="5" name="Prostoručno 7"/>
            <p:cNvSpPr/>
            <p:nvPr/>
          </p:nvSpPr>
          <p:spPr>
            <a:xfrm>
              <a:off x="942359" y="1442523"/>
              <a:ext cx="2921560" cy="1168624"/>
            </a:xfrm>
            <a:custGeom>
              <a:avLst/>
              <a:gdLst>
                <a:gd name="connsiteX0" fmla="*/ 0 w 2921560"/>
                <a:gd name="connsiteY0" fmla="*/ 0 h 1168624"/>
                <a:gd name="connsiteX1" fmla="*/ 2337248 w 2921560"/>
                <a:gd name="connsiteY1" fmla="*/ 0 h 1168624"/>
                <a:gd name="connsiteX2" fmla="*/ 2921560 w 2921560"/>
                <a:gd name="connsiteY2" fmla="*/ 584312 h 1168624"/>
                <a:gd name="connsiteX3" fmla="*/ 2337248 w 2921560"/>
                <a:gd name="connsiteY3" fmla="*/ 1168624 h 1168624"/>
                <a:gd name="connsiteX4" fmla="*/ 0 w 2921560"/>
                <a:gd name="connsiteY4" fmla="*/ 1168624 h 1168624"/>
                <a:gd name="connsiteX5" fmla="*/ 584312 w 2921560"/>
                <a:gd name="connsiteY5" fmla="*/ 584312 h 1168624"/>
                <a:gd name="connsiteX6" fmla="*/ 0 w 2921560"/>
                <a:gd name="connsiteY6" fmla="*/ 0 h 116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560" h="1168624">
                  <a:moveTo>
                    <a:pt x="0" y="0"/>
                  </a:moveTo>
                  <a:lnTo>
                    <a:pt x="2337248" y="0"/>
                  </a:lnTo>
                  <a:lnTo>
                    <a:pt x="2921560" y="584312"/>
                  </a:lnTo>
                  <a:lnTo>
                    <a:pt x="2337248" y="1168624"/>
                  </a:lnTo>
                  <a:lnTo>
                    <a:pt x="0" y="1168624"/>
                  </a:lnTo>
                  <a:lnTo>
                    <a:pt x="584312" y="584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172" tIns="11430" rIns="584312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kern="1200" dirty="0"/>
                <a:t>Početak razdoblja upisa u </a:t>
              </a:r>
              <a:r>
                <a:rPr lang="pl-PL" sz="1800" u="sng" kern="1200" dirty="0"/>
                <a:t>prvom </a:t>
              </a:r>
              <a:r>
                <a:rPr lang="pl-PL" sz="1800" kern="1200" dirty="0"/>
                <a:t>krugu</a:t>
              </a:r>
              <a:endParaRPr lang="hr-HR" sz="1800" kern="1200" dirty="0"/>
            </a:p>
          </p:txBody>
        </p:sp>
        <p:sp>
          <p:nvSpPr>
            <p:cNvPr id="6" name="Prostoručno 8"/>
            <p:cNvSpPr/>
            <p:nvPr/>
          </p:nvSpPr>
          <p:spPr>
            <a:xfrm>
              <a:off x="3484117" y="1455874"/>
              <a:ext cx="2924149" cy="1055940"/>
            </a:xfrm>
            <a:custGeom>
              <a:avLst/>
              <a:gdLst>
                <a:gd name="connsiteX0" fmla="*/ 0 w 2424895"/>
                <a:gd name="connsiteY0" fmla="*/ 0 h 969958"/>
                <a:gd name="connsiteX1" fmla="*/ 1939916 w 2424895"/>
                <a:gd name="connsiteY1" fmla="*/ 0 h 969958"/>
                <a:gd name="connsiteX2" fmla="*/ 2424895 w 2424895"/>
                <a:gd name="connsiteY2" fmla="*/ 484979 h 969958"/>
                <a:gd name="connsiteX3" fmla="*/ 1939916 w 2424895"/>
                <a:gd name="connsiteY3" fmla="*/ 969958 h 969958"/>
                <a:gd name="connsiteX4" fmla="*/ 0 w 2424895"/>
                <a:gd name="connsiteY4" fmla="*/ 969958 h 969958"/>
                <a:gd name="connsiteX5" fmla="*/ 484979 w 2424895"/>
                <a:gd name="connsiteY5" fmla="*/ 484979 h 969958"/>
                <a:gd name="connsiteX6" fmla="*/ 0 w 2424895"/>
                <a:gd name="connsiteY6" fmla="*/ 0 h 96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895" h="969958">
                  <a:moveTo>
                    <a:pt x="0" y="0"/>
                  </a:moveTo>
                  <a:lnTo>
                    <a:pt x="1939916" y="0"/>
                  </a:lnTo>
                  <a:lnTo>
                    <a:pt x="2424895" y="484979"/>
                  </a:lnTo>
                  <a:lnTo>
                    <a:pt x="1939916" y="969958"/>
                  </a:lnTo>
                  <a:lnTo>
                    <a:pt x="0" y="969958"/>
                  </a:lnTo>
                  <a:lnTo>
                    <a:pt x="484979" y="4849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5459" tIns="15240" rIns="484979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dirty="0">
                  <a:solidFill>
                    <a:schemeClr val="accent1">
                      <a:lumMod val="50000"/>
                    </a:schemeClr>
                  </a:solidFill>
                </a:rPr>
                <a:t>9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prosinca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hr-HR" kern="1200" dirty="0">
                  <a:solidFill>
                    <a:schemeClr val="accent1">
                      <a:lumMod val="50000"/>
                    </a:schemeClr>
                  </a:solidFill>
                </a:rPr>
                <a:t>2024.</a:t>
              </a:r>
            </a:p>
          </p:txBody>
        </p:sp>
        <p:sp>
          <p:nvSpPr>
            <p:cNvPr id="7" name="Prostoručno 9"/>
            <p:cNvSpPr/>
            <p:nvPr/>
          </p:nvSpPr>
          <p:spPr>
            <a:xfrm>
              <a:off x="942359" y="2774755"/>
              <a:ext cx="2921560" cy="1168624"/>
            </a:xfrm>
            <a:custGeom>
              <a:avLst/>
              <a:gdLst>
                <a:gd name="connsiteX0" fmla="*/ 0 w 2921560"/>
                <a:gd name="connsiteY0" fmla="*/ 0 h 1168624"/>
                <a:gd name="connsiteX1" fmla="*/ 2337248 w 2921560"/>
                <a:gd name="connsiteY1" fmla="*/ 0 h 1168624"/>
                <a:gd name="connsiteX2" fmla="*/ 2921560 w 2921560"/>
                <a:gd name="connsiteY2" fmla="*/ 584312 h 1168624"/>
                <a:gd name="connsiteX3" fmla="*/ 2337248 w 2921560"/>
                <a:gd name="connsiteY3" fmla="*/ 1168624 h 1168624"/>
                <a:gd name="connsiteX4" fmla="*/ 0 w 2921560"/>
                <a:gd name="connsiteY4" fmla="*/ 1168624 h 1168624"/>
                <a:gd name="connsiteX5" fmla="*/ 584312 w 2921560"/>
                <a:gd name="connsiteY5" fmla="*/ 584312 h 1168624"/>
                <a:gd name="connsiteX6" fmla="*/ 0 w 2921560"/>
                <a:gd name="connsiteY6" fmla="*/ 0 h 116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560" h="1168624">
                  <a:moveTo>
                    <a:pt x="0" y="0"/>
                  </a:moveTo>
                  <a:lnTo>
                    <a:pt x="2337248" y="0"/>
                  </a:lnTo>
                  <a:lnTo>
                    <a:pt x="2921560" y="584312"/>
                  </a:lnTo>
                  <a:lnTo>
                    <a:pt x="2337248" y="1168624"/>
                  </a:lnTo>
                  <a:lnTo>
                    <a:pt x="0" y="1168624"/>
                  </a:lnTo>
                  <a:lnTo>
                    <a:pt x="584312" y="584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172" tIns="11430" rIns="584312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800" kern="1200" dirty="0"/>
                <a:t>Završetak razdoblja upisa u </a:t>
              </a:r>
              <a:r>
                <a:rPr lang="hr-HR" sz="1800" u="sng" kern="1200" dirty="0"/>
                <a:t>prvom</a:t>
              </a:r>
              <a:r>
                <a:rPr lang="hr-HR" sz="1800" kern="1200" dirty="0"/>
                <a:t> krugu</a:t>
              </a:r>
            </a:p>
          </p:txBody>
        </p:sp>
        <p:sp>
          <p:nvSpPr>
            <p:cNvPr id="8" name="Prostoručno 10"/>
            <p:cNvSpPr/>
            <p:nvPr/>
          </p:nvSpPr>
          <p:spPr>
            <a:xfrm>
              <a:off x="3484117" y="2761404"/>
              <a:ext cx="3042106" cy="1082642"/>
            </a:xfrm>
            <a:custGeom>
              <a:avLst/>
              <a:gdLst>
                <a:gd name="connsiteX0" fmla="*/ 0 w 2424895"/>
                <a:gd name="connsiteY0" fmla="*/ 0 h 969958"/>
                <a:gd name="connsiteX1" fmla="*/ 1939916 w 2424895"/>
                <a:gd name="connsiteY1" fmla="*/ 0 h 969958"/>
                <a:gd name="connsiteX2" fmla="*/ 2424895 w 2424895"/>
                <a:gd name="connsiteY2" fmla="*/ 484979 h 969958"/>
                <a:gd name="connsiteX3" fmla="*/ 1939916 w 2424895"/>
                <a:gd name="connsiteY3" fmla="*/ 969958 h 969958"/>
                <a:gd name="connsiteX4" fmla="*/ 0 w 2424895"/>
                <a:gd name="connsiteY4" fmla="*/ 969958 h 969958"/>
                <a:gd name="connsiteX5" fmla="*/ 484979 w 2424895"/>
                <a:gd name="connsiteY5" fmla="*/ 484979 h 969958"/>
                <a:gd name="connsiteX6" fmla="*/ 0 w 2424895"/>
                <a:gd name="connsiteY6" fmla="*/ 0 h 96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895" h="969958">
                  <a:moveTo>
                    <a:pt x="0" y="0"/>
                  </a:moveTo>
                  <a:lnTo>
                    <a:pt x="1939916" y="0"/>
                  </a:lnTo>
                  <a:lnTo>
                    <a:pt x="2424895" y="484979"/>
                  </a:lnTo>
                  <a:lnTo>
                    <a:pt x="1939916" y="969958"/>
                  </a:lnTo>
                  <a:lnTo>
                    <a:pt x="0" y="969958"/>
                  </a:lnTo>
                  <a:lnTo>
                    <a:pt x="484979" y="4849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5459" tIns="15240" rIns="484979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16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prosinca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hr-HR" kern="1200" dirty="0">
                  <a:solidFill>
                    <a:schemeClr val="accent1">
                      <a:lumMod val="50000"/>
                    </a:schemeClr>
                  </a:solidFill>
                </a:rPr>
                <a:t>2024.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600" b="1" i="1" dirty="0">
                  <a:solidFill>
                    <a:schemeClr val="accent1">
                      <a:lumMod val="50000"/>
                    </a:schemeClr>
                  </a:solidFill>
                </a:rPr>
                <a:t>(do 11 sati)</a:t>
              </a:r>
              <a:endParaRPr lang="hr-HR" sz="1600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a 6"/>
          <p:cNvGrpSpPr>
            <a:grpSpLocks noChangeAspect="1"/>
          </p:cNvGrpSpPr>
          <p:nvPr/>
        </p:nvGrpSpPr>
        <p:grpSpPr>
          <a:xfrm>
            <a:off x="3651482" y="3227118"/>
            <a:ext cx="5615065" cy="2326232"/>
            <a:chOff x="942359" y="1442523"/>
            <a:chExt cx="5583864" cy="2500856"/>
          </a:xfrm>
        </p:grpSpPr>
        <p:sp>
          <p:nvSpPr>
            <p:cNvPr id="10" name="Prostoručno 7"/>
            <p:cNvSpPr/>
            <p:nvPr/>
          </p:nvSpPr>
          <p:spPr>
            <a:xfrm>
              <a:off x="942359" y="1442523"/>
              <a:ext cx="2921560" cy="1168624"/>
            </a:xfrm>
            <a:custGeom>
              <a:avLst/>
              <a:gdLst>
                <a:gd name="connsiteX0" fmla="*/ 0 w 2921560"/>
                <a:gd name="connsiteY0" fmla="*/ 0 h 1168624"/>
                <a:gd name="connsiteX1" fmla="*/ 2337248 w 2921560"/>
                <a:gd name="connsiteY1" fmla="*/ 0 h 1168624"/>
                <a:gd name="connsiteX2" fmla="*/ 2921560 w 2921560"/>
                <a:gd name="connsiteY2" fmla="*/ 584312 h 1168624"/>
                <a:gd name="connsiteX3" fmla="*/ 2337248 w 2921560"/>
                <a:gd name="connsiteY3" fmla="*/ 1168624 h 1168624"/>
                <a:gd name="connsiteX4" fmla="*/ 0 w 2921560"/>
                <a:gd name="connsiteY4" fmla="*/ 1168624 h 1168624"/>
                <a:gd name="connsiteX5" fmla="*/ 584312 w 2921560"/>
                <a:gd name="connsiteY5" fmla="*/ 584312 h 1168624"/>
                <a:gd name="connsiteX6" fmla="*/ 0 w 2921560"/>
                <a:gd name="connsiteY6" fmla="*/ 0 h 116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560" h="1168624">
                  <a:moveTo>
                    <a:pt x="0" y="0"/>
                  </a:moveTo>
                  <a:lnTo>
                    <a:pt x="2337248" y="0"/>
                  </a:lnTo>
                  <a:lnTo>
                    <a:pt x="2921560" y="584312"/>
                  </a:lnTo>
                  <a:lnTo>
                    <a:pt x="2337248" y="1168624"/>
                  </a:lnTo>
                  <a:lnTo>
                    <a:pt x="0" y="1168624"/>
                  </a:lnTo>
                  <a:lnTo>
                    <a:pt x="584312" y="584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172" tIns="11430" rIns="584312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kern="1200" dirty="0" smtClean="0"/>
                <a:t>Razdoblje upisa u </a:t>
              </a:r>
              <a:r>
                <a:rPr lang="pl-PL" sz="1800" u="sng" kern="1200" dirty="0" smtClean="0"/>
                <a:t>drugom</a:t>
              </a:r>
              <a:r>
                <a:rPr lang="pl-PL" sz="1800" kern="1200" dirty="0" smtClean="0"/>
                <a:t> krugu</a:t>
              </a:r>
              <a:endParaRPr lang="hr-HR" sz="1800" kern="1200" dirty="0"/>
            </a:p>
          </p:txBody>
        </p:sp>
        <p:sp>
          <p:nvSpPr>
            <p:cNvPr id="11" name="Prostoručno 8"/>
            <p:cNvSpPr/>
            <p:nvPr/>
          </p:nvSpPr>
          <p:spPr>
            <a:xfrm>
              <a:off x="3484117" y="1455874"/>
              <a:ext cx="2924149" cy="1055940"/>
            </a:xfrm>
            <a:custGeom>
              <a:avLst/>
              <a:gdLst>
                <a:gd name="connsiteX0" fmla="*/ 0 w 2424895"/>
                <a:gd name="connsiteY0" fmla="*/ 0 h 969958"/>
                <a:gd name="connsiteX1" fmla="*/ 1939916 w 2424895"/>
                <a:gd name="connsiteY1" fmla="*/ 0 h 969958"/>
                <a:gd name="connsiteX2" fmla="*/ 2424895 w 2424895"/>
                <a:gd name="connsiteY2" fmla="*/ 484979 h 969958"/>
                <a:gd name="connsiteX3" fmla="*/ 1939916 w 2424895"/>
                <a:gd name="connsiteY3" fmla="*/ 969958 h 969958"/>
                <a:gd name="connsiteX4" fmla="*/ 0 w 2424895"/>
                <a:gd name="connsiteY4" fmla="*/ 969958 h 969958"/>
                <a:gd name="connsiteX5" fmla="*/ 484979 w 2424895"/>
                <a:gd name="connsiteY5" fmla="*/ 484979 h 969958"/>
                <a:gd name="connsiteX6" fmla="*/ 0 w 2424895"/>
                <a:gd name="connsiteY6" fmla="*/ 0 h 96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895" h="969958">
                  <a:moveTo>
                    <a:pt x="0" y="0"/>
                  </a:moveTo>
                  <a:lnTo>
                    <a:pt x="1939916" y="0"/>
                  </a:lnTo>
                  <a:lnTo>
                    <a:pt x="2424895" y="484979"/>
                  </a:lnTo>
                  <a:lnTo>
                    <a:pt x="1939916" y="969958"/>
                  </a:lnTo>
                  <a:lnTo>
                    <a:pt x="0" y="969958"/>
                  </a:lnTo>
                  <a:lnTo>
                    <a:pt x="484979" y="4849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5459" tIns="15240" rIns="484979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17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prosinca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hr-HR" kern="1200" dirty="0">
                  <a:solidFill>
                    <a:schemeClr val="accent1">
                      <a:lumMod val="50000"/>
                    </a:schemeClr>
                  </a:solidFill>
                </a:rPr>
                <a:t>2024.</a:t>
              </a:r>
            </a:p>
          </p:txBody>
        </p:sp>
        <p:sp>
          <p:nvSpPr>
            <p:cNvPr id="12" name="Prostoručno 9"/>
            <p:cNvSpPr/>
            <p:nvPr/>
          </p:nvSpPr>
          <p:spPr>
            <a:xfrm>
              <a:off x="942359" y="2774755"/>
              <a:ext cx="2921560" cy="1168624"/>
            </a:xfrm>
            <a:custGeom>
              <a:avLst/>
              <a:gdLst>
                <a:gd name="connsiteX0" fmla="*/ 0 w 2921560"/>
                <a:gd name="connsiteY0" fmla="*/ 0 h 1168624"/>
                <a:gd name="connsiteX1" fmla="*/ 2337248 w 2921560"/>
                <a:gd name="connsiteY1" fmla="*/ 0 h 1168624"/>
                <a:gd name="connsiteX2" fmla="*/ 2921560 w 2921560"/>
                <a:gd name="connsiteY2" fmla="*/ 584312 h 1168624"/>
                <a:gd name="connsiteX3" fmla="*/ 2337248 w 2921560"/>
                <a:gd name="connsiteY3" fmla="*/ 1168624 h 1168624"/>
                <a:gd name="connsiteX4" fmla="*/ 0 w 2921560"/>
                <a:gd name="connsiteY4" fmla="*/ 1168624 h 1168624"/>
                <a:gd name="connsiteX5" fmla="*/ 584312 w 2921560"/>
                <a:gd name="connsiteY5" fmla="*/ 584312 h 1168624"/>
                <a:gd name="connsiteX6" fmla="*/ 0 w 2921560"/>
                <a:gd name="connsiteY6" fmla="*/ 0 h 116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560" h="1168624">
                  <a:moveTo>
                    <a:pt x="0" y="0"/>
                  </a:moveTo>
                  <a:lnTo>
                    <a:pt x="2337248" y="0"/>
                  </a:lnTo>
                  <a:lnTo>
                    <a:pt x="2921560" y="584312"/>
                  </a:lnTo>
                  <a:lnTo>
                    <a:pt x="2337248" y="1168624"/>
                  </a:lnTo>
                  <a:lnTo>
                    <a:pt x="0" y="1168624"/>
                  </a:lnTo>
                  <a:lnTo>
                    <a:pt x="584312" y="584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172" tIns="11430" rIns="584312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800" kern="1200" dirty="0" smtClean="0"/>
                <a:t>Objava o konačnim uvjetima izdanja</a:t>
              </a:r>
              <a:endParaRPr lang="hr-HR" sz="1800" kern="1200" dirty="0"/>
            </a:p>
          </p:txBody>
        </p:sp>
        <p:sp>
          <p:nvSpPr>
            <p:cNvPr id="13" name="Prostoručno 10"/>
            <p:cNvSpPr/>
            <p:nvPr/>
          </p:nvSpPr>
          <p:spPr>
            <a:xfrm>
              <a:off x="3484117" y="2761404"/>
              <a:ext cx="3042106" cy="1082642"/>
            </a:xfrm>
            <a:custGeom>
              <a:avLst/>
              <a:gdLst>
                <a:gd name="connsiteX0" fmla="*/ 0 w 2424895"/>
                <a:gd name="connsiteY0" fmla="*/ 0 h 969958"/>
                <a:gd name="connsiteX1" fmla="*/ 1939916 w 2424895"/>
                <a:gd name="connsiteY1" fmla="*/ 0 h 969958"/>
                <a:gd name="connsiteX2" fmla="*/ 2424895 w 2424895"/>
                <a:gd name="connsiteY2" fmla="*/ 484979 h 969958"/>
                <a:gd name="connsiteX3" fmla="*/ 1939916 w 2424895"/>
                <a:gd name="connsiteY3" fmla="*/ 969958 h 969958"/>
                <a:gd name="connsiteX4" fmla="*/ 0 w 2424895"/>
                <a:gd name="connsiteY4" fmla="*/ 969958 h 969958"/>
                <a:gd name="connsiteX5" fmla="*/ 484979 w 2424895"/>
                <a:gd name="connsiteY5" fmla="*/ 484979 h 969958"/>
                <a:gd name="connsiteX6" fmla="*/ 0 w 2424895"/>
                <a:gd name="connsiteY6" fmla="*/ 0 h 96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895" h="969958">
                  <a:moveTo>
                    <a:pt x="0" y="0"/>
                  </a:moveTo>
                  <a:lnTo>
                    <a:pt x="1939916" y="0"/>
                  </a:lnTo>
                  <a:lnTo>
                    <a:pt x="2424895" y="484979"/>
                  </a:lnTo>
                  <a:lnTo>
                    <a:pt x="1939916" y="969958"/>
                  </a:lnTo>
                  <a:lnTo>
                    <a:pt x="0" y="969958"/>
                  </a:lnTo>
                  <a:lnTo>
                    <a:pt x="484979" y="4849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5459" tIns="15240" rIns="484979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17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prosinca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hr-HR" kern="1200" dirty="0">
                  <a:solidFill>
                    <a:schemeClr val="accent1">
                      <a:lumMod val="50000"/>
                    </a:schemeClr>
                  </a:solidFill>
                </a:rPr>
                <a:t>2024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hr-HR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upa 6"/>
          <p:cNvGrpSpPr>
            <a:grpSpLocks noChangeAspect="1"/>
          </p:cNvGrpSpPr>
          <p:nvPr/>
        </p:nvGrpSpPr>
        <p:grpSpPr>
          <a:xfrm>
            <a:off x="5967198" y="5642380"/>
            <a:ext cx="5496449" cy="1087024"/>
            <a:chOff x="942359" y="1442523"/>
            <a:chExt cx="5465907" cy="1168624"/>
          </a:xfrm>
        </p:grpSpPr>
        <p:sp>
          <p:nvSpPr>
            <p:cNvPr id="17" name="Prostoručno 7"/>
            <p:cNvSpPr/>
            <p:nvPr/>
          </p:nvSpPr>
          <p:spPr>
            <a:xfrm>
              <a:off x="942359" y="1442523"/>
              <a:ext cx="2921560" cy="1168624"/>
            </a:xfrm>
            <a:custGeom>
              <a:avLst/>
              <a:gdLst>
                <a:gd name="connsiteX0" fmla="*/ 0 w 2921560"/>
                <a:gd name="connsiteY0" fmla="*/ 0 h 1168624"/>
                <a:gd name="connsiteX1" fmla="*/ 2337248 w 2921560"/>
                <a:gd name="connsiteY1" fmla="*/ 0 h 1168624"/>
                <a:gd name="connsiteX2" fmla="*/ 2921560 w 2921560"/>
                <a:gd name="connsiteY2" fmla="*/ 584312 h 1168624"/>
                <a:gd name="connsiteX3" fmla="*/ 2337248 w 2921560"/>
                <a:gd name="connsiteY3" fmla="*/ 1168624 h 1168624"/>
                <a:gd name="connsiteX4" fmla="*/ 0 w 2921560"/>
                <a:gd name="connsiteY4" fmla="*/ 1168624 h 1168624"/>
                <a:gd name="connsiteX5" fmla="*/ 584312 w 2921560"/>
                <a:gd name="connsiteY5" fmla="*/ 584312 h 1168624"/>
                <a:gd name="connsiteX6" fmla="*/ 0 w 2921560"/>
                <a:gd name="connsiteY6" fmla="*/ 0 h 116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560" h="1168624">
                  <a:moveTo>
                    <a:pt x="0" y="0"/>
                  </a:moveTo>
                  <a:lnTo>
                    <a:pt x="2337248" y="0"/>
                  </a:lnTo>
                  <a:lnTo>
                    <a:pt x="2921560" y="584312"/>
                  </a:lnTo>
                  <a:lnTo>
                    <a:pt x="2337248" y="1168624"/>
                  </a:lnTo>
                  <a:lnTo>
                    <a:pt x="0" y="1168624"/>
                  </a:lnTo>
                  <a:lnTo>
                    <a:pt x="584312" y="584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172" tIns="11430" rIns="584312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kern="1200" dirty="0" smtClean="0"/>
                <a:t>Datum izdanja</a:t>
              </a:r>
              <a:endParaRPr lang="hr-HR" sz="1800" kern="1200" dirty="0"/>
            </a:p>
          </p:txBody>
        </p:sp>
        <p:sp>
          <p:nvSpPr>
            <p:cNvPr id="18" name="Prostoručno 8"/>
            <p:cNvSpPr/>
            <p:nvPr/>
          </p:nvSpPr>
          <p:spPr>
            <a:xfrm>
              <a:off x="3484117" y="1455874"/>
              <a:ext cx="2924149" cy="1055940"/>
            </a:xfrm>
            <a:custGeom>
              <a:avLst/>
              <a:gdLst>
                <a:gd name="connsiteX0" fmla="*/ 0 w 2424895"/>
                <a:gd name="connsiteY0" fmla="*/ 0 h 969958"/>
                <a:gd name="connsiteX1" fmla="*/ 1939916 w 2424895"/>
                <a:gd name="connsiteY1" fmla="*/ 0 h 969958"/>
                <a:gd name="connsiteX2" fmla="*/ 2424895 w 2424895"/>
                <a:gd name="connsiteY2" fmla="*/ 484979 h 969958"/>
                <a:gd name="connsiteX3" fmla="*/ 1939916 w 2424895"/>
                <a:gd name="connsiteY3" fmla="*/ 969958 h 969958"/>
                <a:gd name="connsiteX4" fmla="*/ 0 w 2424895"/>
                <a:gd name="connsiteY4" fmla="*/ 969958 h 969958"/>
                <a:gd name="connsiteX5" fmla="*/ 484979 w 2424895"/>
                <a:gd name="connsiteY5" fmla="*/ 484979 h 969958"/>
                <a:gd name="connsiteX6" fmla="*/ 0 w 2424895"/>
                <a:gd name="connsiteY6" fmla="*/ 0 h 96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895" h="969958">
                  <a:moveTo>
                    <a:pt x="0" y="0"/>
                  </a:moveTo>
                  <a:lnTo>
                    <a:pt x="1939916" y="0"/>
                  </a:lnTo>
                  <a:lnTo>
                    <a:pt x="2424895" y="484979"/>
                  </a:lnTo>
                  <a:lnTo>
                    <a:pt x="1939916" y="969958"/>
                  </a:lnTo>
                  <a:lnTo>
                    <a:pt x="0" y="969958"/>
                  </a:lnTo>
                  <a:lnTo>
                    <a:pt x="484979" y="4849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5459" tIns="15240" rIns="484979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19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r>
                <a:rPr lang="hr-HR" dirty="0" smtClean="0">
                  <a:solidFill>
                    <a:schemeClr val="accent1">
                      <a:lumMod val="50000"/>
                    </a:schemeClr>
                  </a:solidFill>
                </a:rPr>
                <a:t>prosinca</a:t>
              </a:r>
              <a:r>
                <a:rPr lang="hr-HR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hr-HR" kern="1200" dirty="0">
                  <a:solidFill>
                    <a:schemeClr val="accent1">
                      <a:lumMod val="50000"/>
                    </a:schemeClr>
                  </a:solidFill>
                </a:rPr>
                <a:t>2024.</a:t>
              </a:r>
            </a:p>
          </p:txBody>
        </p:sp>
      </p:grpSp>
      <p:sp>
        <p:nvSpPr>
          <p:cNvPr id="21" name="TekstniOkvir 12"/>
          <p:cNvSpPr txBox="1"/>
          <p:nvPr/>
        </p:nvSpPr>
        <p:spPr>
          <a:xfrm>
            <a:off x="7231064" y="1553993"/>
            <a:ext cx="515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u="sng" dirty="0"/>
              <a:t>Razdoblje upisa</a:t>
            </a:r>
            <a:r>
              <a:rPr lang="hr-HR" dirty="0"/>
              <a:t> završava u </a:t>
            </a:r>
            <a:r>
              <a:rPr lang="hr-HR" dirty="0" smtClean="0"/>
              <a:t>11 </a:t>
            </a:r>
            <a:r>
              <a:rPr lang="hr-HR" dirty="0"/>
              <a:t>sati</a:t>
            </a:r>
            <a:endParaRPr lang="hr-HR" u="sng" dirty="0"/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u="sng" dirty="0"/>
              <a:t>Za uplate </a:t>
            </a:r>
            <a:r>
              <a:rPr lang="hr-HR" u="sng" dirty="0" smtClean="0"/>
              <a:t>16.12.2024</a:t>
            </a:r>
            <a:r>
              <a:rPr lang="hr-HR" dirty="0"/>
              <a:t>. </a:t>
            </a:r>
            <a:r>
              <a:rPr lang="hr-HR" dirty="0" smtClean="0"/>
              <a:t>treba se informirati </a:t>
            </a:r>
            <a:r>
              <a:rPr lang="hr-HR" dirty="0"/>
              <a:t>do koliko </a:t>
            </a:r>
            <a:r>
              <a:rPr lang="hr-HR" u="sng" dirty="0"/>
              <a:t>sati treba obaviti uplatu </a:t>
            </a:r>
            <a:r>
              <a:rPr lang="hr-HR" dirty="0"/>
              <a:t>da bi ista bila </a:t>
            </a:r>
            <a:r>
              <a:rPr lang="hr-HR" u="sng" dirty="0"/>
              <a:t>provedena</a:t>
            </a:r>
            <a:r>
              <a:rPr lang="hr-HR" dirty="0"/>
              <a:t> s navedenim datumom</a:t>
            </a:r>
          </a:p>
        </p:txBody>
      </p:sp>
      <p:sp>
        <p:nvSpPr>
          <p:cNvPr id="22" name="TekstniOkvir 11"/>
          <p:cNvSpPr txBox="1"/>
          <p:nvPr/>
        </p:nvSpPr>
        <p:spPr>
          <a:xfrm>
            <a:off x="6107537" y="1230939"/>
            <a:ext cx="1987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 dirty="0">
                <a:solidFill>
                  <a:srgbClr val="002060"/>
                </a:solidFill>
              </a:rPr>
              <a:t>!</a:t>
            </a:r>
            <a:endParaRPr lang="hr-H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8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418" y="116073"/>
            <a:ext cx="10515600" cy="648129"/>
          </a:xfrm>
        </p:spPr>
        <p:txBody>
          <a:bodyPr>
            <a:normAutofit/>
          </a:bodyPr>
          <a:lstStyle/>
          <a:p>
            <a:r>
              <a:rPr lang="hr-HR" dirty="0"/>
              <a:t>Upis Trezorskih zapisa u prvom krugu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F75B-A5E7-44A2-B27F-42D94401328D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83029" y="1077132"/>
            <a:ext cx="11331447" cy="54476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7312" lvl="1" algn="just">
              <a:buClr>
                <a:schemeClr val="accent5">
                  <a:lumMod val="50000"/>
                </a:schemeClr>
              </a:buClr>
              <a:defRPr/>
            </a:pPr>
            <a:endParaRPr lang="hr-HR" altLang="sr-Latn-RS" sz="1400" dirty="0"/>
          </a:p>
          <a:p>
            <a:pPr marL="285750" indent="-285750" algn="just">
              <a:spcAft>
                <a:spcPts val="1200"/>
              </a:spcAft>
              <a:buClr>
                <a:srgbClr val="00206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hr-HR" altLang="sr-Latn-RS" sz="2400" b="1" u="sng" dirty="0"/>
              <a:t>Prvi krug upisa namijenjen je isključivo:</a:t>
            </a:r>
          </a:p>
          <a:p>
            <a:pPr marL="966788" lvl="1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/>
              <a:t>Punoljetnim fizičkim osobama </a:t>
            </a:r>
            <a:r>
              <a:rPr lang="hr-HR" altLang="sr-Latn-RS" sz="2400" b="1" dirty="0"/>
              <a:t>državljanima Republike Hrvatske </a:t>
            </a:r>
            <a:r>
              <a:rPr lang="hr-HR" altLang="sr-Latn-RS" sz="2400" dirty="0"/>
              <a:t>u Republici Hrvatskoj i izvan Republike Hrvatske</a:t>
            </a:r>
          </a:p>
          <a:p>
            <a:pPr marL="966788" lvl="1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/>
              <a:t>Punoljetnim fizičkim osobama </a:t>
            </a:r>
            <a:r>
              <a:rPr lang="hr-HR" altLang="sr-Latn-RS" sz="2400" b="1" dirty="0"/>
              <a:t>stranim državljanima </a:t>
            </a:r>
            <a:r>
              <a:rPr lang="hr-HR" altLang="sr-Latn-RS" sz="2400" dirty="0"/>
              <a:t>koji su rezidenti u Republici Hrvatskoj</a:t>
            </a:r>
          </a:p>
          <a:p>
            <a:pPr marL="509588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hr-HR" altLang="sr-Latn-RS" sz="2400" b="1" u="sng" dirty="0"/>
              <a:t>2 kanala upisa: </a:t>
            </a:r>
          </a:p>
          <a:p>
            <a:pPr marL="1423988" lvl="2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400" b="1" dirty="0"/>
              <a:t>Poslovnice Fine (170 diljem Republike Hrvatske)</a:t>
            </a:r>
          </a:p>
          <a:p>
            <a:pPr marL="1881188" lvl="3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/>
              <a:t>adrese, radno vrijeme i kontakt podaci: </a:t>
            </a:r>
            <a:r>
              <a:rPr lang="hr-HR" altLang="sr-Latn-RS" sz="2400" dirty="0">
                <a:hlinkClick r:id="rId2"/>
              </a:rPr>
              <a:t>https://www.fina.hr/poslovnice</a:t>
            </a:r>
            <a:endParaRPr lang="hr-HR" altLang="sr-Latn-RS" sz="2400" dirty="0"/>
          </a:p>
          <a:p>
            <a:pPr marL="1423988" lvl="2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400" b="1" dirty="0"/>
              <a:t>Digitalna platforma E – RIZNICA</a:t>
            </a:r>
          </a:p>
          <a:p>
            <a:pPr marL="1881188" lvl="3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400" b="1" dirty="0"/>
              <a:t>Link: </a:t>
            </a:r>
            <a:r>
              <a:rPr lang="hr-HR" sz="2400" u="sng" dirty="0">
                <a:hlinkClick r:id="rId3"/>
              </a:rPr>
              <a:t>https://e-riznica-mfin.gov.hr/</a:t>
            </a:r>
            <a:endParaRPr lang="hr-HR" altLang="sr-Latn-RS" sz="2400" b="1" dirty="0"/>
          </a:p>
          <a:p>
            <a:pPr marL="1881188" lvl="3" indent="-3429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400" b="1" dirty="0"/>
              <a:t>Pristup putem mrežnih stranica (Ministarstva financija i FINA-e)</a:t>
            </a:r>
          </a:p>
        </p:txBody>
      </p:sp>
    </p:spTree>
    <p:extLst>
      <p:ext uri="{BB962C8B-B14F-4D97-AF65-F5344CB8AC3E}">
        <p14:creationId xmlns:p14="http://schemas.microsoft.com/office/powerpoint/2010/main" val="3682287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1254E6-B533-475E-934E-A0F6049FC6E7}">
  <we:reference id="wa200006805" version="1.0.0.0" store="en-US" storeType="OMEX"/>
  <we:alternateReferences>
    <we:reference id="WA200006805" version="1.0.0.0" store="WA20000680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</TotalTime>
  <Words>804</Words>
  <Application>Microsoft Office PowerPoint</Application>
  <PresentationFormat>Široki zaslon</PresentationFormat>
  <Paragraphs>163</Paragraphs>
  <Slides>12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Georgia</vt:lpstr>
      <vt:lpstr>Times New Roman</vt:lpstr>
      <vt:lpstr>UniCredit</vt:lpstr>
      <vt:lpstr>Wingdings</vt:lpstr>
      <vt:lpstr>Tema sustava Office</vt:lpstr>
      <vt:lpstr>Ponuda Trezorskih zapisa Republike Hrvatske  uz uključivanje sektora građanstva VI. izdanje Dospijeće: 20. ožujka 2025.  (91 dan)</vt:lpstr>
      <vt:lpstr>PowerPoint prezentacija</vt:lpstr>
      <vt:lpstr>Osnovni uvjeti novog izdanja trezorskih zapisa</vt:lpstr>
      <vt:lpstr>Ilustracija novčanog toka trezorskih zapisa Ministarstva financija</vt:lpstr>
      <vt:lpstr>Proširenje funkcionalnosti ulaganja - REINVESTIRANJE</vt:lpstr>
      <vt:lpstr>Proširenje funkcionalnosti ulaganja - REINVESTIRANJE</vt:lpstr>
      <vt:lpstr>Upis ponude uz REINVESTIRANJE</vt:lpstr>
      <vt:lpstr>Vremenski plan izdanja Trezorskih zapisa</vt:lpstr>
      <vt:lpstr>Upis Trezorskih zapisa u prvom krugu</vt:lpstr>
      <vt:lpstr>Koraci za realizaciju ponude za upis u prvom krugu</vt:lpstr>
      <vt:lpstr>Upis Trezorskih zapisa u drugom krugu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Ministry of Finance</dc:creator>
  <cp:lastModifiedBy>Davor Zoričić</cp:lastModifiedBy>
  <cp:revision>476</cp:revision>
  <cp:lastPrinted>2024-11-27T08:13:48Z</cp:lastPrinted>
  <dcterms:created xsi:type="dcterms:W3CDTF">2023-10-11T07:00:45Z</dcterms:created>
  <dcterms:modified xsi:type="dcterms:W3CDTF">2024-12-05T08:24:47Z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1ab742f-39a8-4a62-9744-1e8791e01e71_Enabled">
    <vt:lpwstr>true</vt:lpwstr>
  </property>
  <property fmtid="{D5CDD505-2E9C-101B-9397-08002B2CF9AE}" pid="3" name="MSIP_Label_d1ab742f-39a8-4a62-9744-1e8791e01e71_SetDate">
    <vt:lpwstr>2024-02-07T14:38:43Z</vt:lpwstr>
  </property>
  <property fmtid="{D5CDD505-2E9C-101B-9397-08002B2CF9AE}" pid="4" name="MSIP_Label_d1ab742f-39a8-4a62-9744-1e8791e01e71_Method">
    <vt:lpwstr>Privileged</vt:lpwstr>
  </property>
  <property fmtid="{D5CDD505-2E9C-101B-9397-08002B2CF9AE}" pid="5" name="MSIP_Label_d1ab742f-39a8-4a62-9744-1e8791e01e71_Name">
    <vt:lpwstr>test</vt:lpwstr>
  </property>
  <property fmtid="{D5CDD505-2E9C-101B-9397-08002B2CF9AE}" pid="6" name="MSIP_Label_d1ab742f-39a8-4a62-9744-1e8791e01e71_SiteId">
    <vt:lpwstr>f48894ec-930b-40d5-9326-43383e17b59f</vt:lpwstr>
  </property>
  <property fmtid="{D5CDD505-2E9C-101B-9397-08002B2CF9AE}" pid="7" name="MSIP_Label_d1ab742f-39a8-4a62-9744-1e8791e01e71_ActionId">
    <vt:lpwstr>1c67c104-fdf4-445b-b7bb-280447f859bb</vt:lpwstr>
  </property>
  <property fmtid="{D5CDD505-2E9C-101B-9397-08002B2CF9AE}" pid="8" name="MSIP_Label_d1ab742f-39a8-4a62-9744-1e8791e01e71_ContentBits">
    <vt:lpwstr>0</vt:lpwstr>
  </property>
</Properties>
</file>